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4"/>
  </p:notesMasterIdLst>
  <p:sldIdLst>
    <p:sldId id="256" r:id="rId5"/>
    <p:sldId id="264" r:id="rId6"/>
    <p:sldId id="342" r:id="rId7"/>
    <p:sldId id="352" r:id="rId8"/>
    <p:sldId id="303" r:id="rId9"/>
    <p:sldId id="259" r:id="rId10"/>
    <p:sldId id="302" r:id="rId11"/>
    <p:sldId id="349" r:id="rId12"/>
    <p:sldId id="350" r:id="rId13"/>
    <p:sldId id="346" r:id="rId14"/>
    <p:sldId id="310" r:id="rId15"/>
    <p:sldId id="348" r:id="rId16"/>
    <p:sldId id="308" r:id="rId17"/>
    <p:sldId id="347" r:id="rId18"/>
    <p:sldId id="356" r:id="rId19"/>
    <p:sldId id="304" r:id="rId20"/>
    <p:sldId id="351" r:id="rId21"/>
    <p:sldId id="305" r:id="rId22"/>
    <p:sldId id="257" r:id="rId23"/>
    <p:sldId id="313" r:id="rId24"/>
    <p:sldId id="316" r:id="rId25"/>
    <p:sldId id="317" r:id="rId26"/>
    <p:sldId id="318" r:id="rId27"/>
    <p:sldId id="315" r:id="rId28"/>
    <p:sldId id="321" r:id="rId29"/>
    <p:sldId id="322" r:id="rId30"/>
    <p:sldId id="323" r:id="rId31"/>
    <p:sldId id="325" r:id="rId32"/>
    <p:sldId id="307" r:id="rId33"/>
    <p:sldId id="309" r:id="rId34"/>
    <p:sldId id="327" r:id="rId35"/>
    <p:sldId id="329" r:id="rId36"/>
    <p:sldId id="332" r:id="rId37"/>
    <p:sldId id="333" r:id="rId38"/>
    <p:sldId id="359" r:id="rId39"/>
    <p:sldId id="306" r:id="rId40"/>
    <p:sldId id="330" r:id="rId41"/>
    <p:sldId id="331" r:id="rId42"/>
    <p:sldId id="297" r:id="rId43"/>
    <p:sldId id="341" r:id="rId44"/>
    <p:sldId id="338" r:id="rId45"/>
    <p:sldId id="314" r:id="rId46"/>
    <p:sldId id="339" r:id="rId47"/>
    <p:sldId id="358" r:id="rId48"/>
    <p:sldId id="360" r:id="rId49"/>
    <p:sldId id="361" r:id="rId50"/>
    <p:sldId id="354" r:id="rId51"/>
    <p:sldId id="344" r:id="rId52"/>
    <p:sldId id="335"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euss" initials="DS" lastIdx="1" clrIdx="0">
    <p:extLst>
      <p:ext uri="{19B8F6BF-5375-455C-9EA6-DF929625EA0E}">
        <p15:presenceInfo xmlns:p15="http://schemas.microsoft.com/office/powerpoint/2012/main" userId="S::david@northernlight.com::87b94cc1-427d-41f0-8d08-fc81d8bc0dd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60"/>
  </p:normalViewPr>
  <p:slideViewPr>
    <p:cSldViewPr snapToGrid="0">
      <p:cViewPr varScale="1">
        <p:scale>
          <a:sx n="75" d="100"/>
          <a:sy n="75" d="100"/>
        </p:scale>
        <p:origin x="699"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commentAuthors" Target="commentAuthor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Bibliography Citations by</a:t>
            </a:r>
            <a:r>
              <a:rPr lang="en-US" baseline="0" dirty="0"/>
              <a:t> Year in the Stanford Encyclopedia of Philosophy on Fine Tuning </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Citations</c:v>
                </c:pt>
              </c:strCache>
            </c:strRef>
          </c:tx>
          <c:spPr>
            <a:solidFill>
              <a:schemeClr val="accent1"/>
            </a:solidFill>
            <a:ln>
              <a:noFill/>
            </a:ln>
            <a:effectLst/>
          </c:spPr>
          <c:invertIfNegative val="0"/>
          <c:cat>
            <c:strRef>
              <c:f>Sheet1!$A$2:$A$7</c:f>
              <c:strCache>
                <c:ptCount val="6"/>
                <c:pt idx="0">
                  <c:v>1960-1969</c:v>
                </c:pt>
                <c:pt idx="1">
                  <c:v>1970-1979</c:v>
                </c:pt>
                <c:pt idx="2">
                  <c:v>1980-1989</c:v>
                </c:pt>
                <c:pt idx="3">
                  <c:v>1990-1999</c:v>
                </c:pt>
                <c:pt idx="4">
                  <c:v>2000-2009</c:v>
                </c:pt>
                <c:pt idx="5">
                  <c:v>2010-2020</c:v>
                </c:pt>
              </c:strCache>
            </c:strRef>
          </c:cat>
          <c:val>
            <c:numRef>
              <c:f>Sheet1!$B$2:$B$7</c:f>
              <c:numCache>
                <c:formatCode>General</c:formatCode>
                <c:ptCount val="6"/>
                <c:pt idx="0">
                  <c:v>1</c:v>
                </c:pt>
                <c:pt idx="1">
                  <c:v>2</c:v>
                </c:pt>
                <c:pt idx="2">
                  <c:v>17</c:v>
                </c:pt>
                <c:pt idx="3">
                  <c:v>12</c:v>
                </c:pt>
                <c:pt idx="4">
                  <c:v>48</c:v>
                </c:pt>
                <c:pt idx="5">
                  <c:v>26</c:v>
                </c:pt>
              </c:numCache>
            </c:numRef>
          </c:val>
          <c:extLst>
            <c:ext xmlns:c16="http://schemas.microsoft.com/office/drawing/2014/chart" uri="{C3380CC4-5D6E-409C-BE32-E72D297353CC}">
              <c16:uniqueId val="{00000000-D426-4818-9BE1-DFE23CCA009E}"/>
            </c:ext>
          </c:extLst>
        </c:ser>
        <c:dLbls>
          <c:showLegendKey val="0"/>
          <c:showVal val="0"/>
          <c:showCatName val="0"/>
          <c:showSerName val="0"/>
          <c:showPercent val="0"/>
          <c:showBubbleSize val="0"/>
        </c:dLbls>
        <c:gapWidth val="219"/>
        <c:overlap val="-27"/>
        <c:axId val="1911332319"/>
        <c:axId val="1911347295"/>
      </c:barChart>
      <c:catAx>
        <c:axId val="19113323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347295"/>
        <c:crosses val="autoZero"/>
        <c:auto val="1"/>
        <c:lblAlgn val="ctr"/>
        <c:lblOffset val="100"/>
        <c:noMultiLvlLbl val="0"/>
      </c:catAx>
      <c:valAx>
        <c:axId val="19113472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1133231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3">
  <a:schemeClr val="accent1"/>
  <a:schemeClr val="accent1"/>
  <a:schemeClr val="accent1"/>
  <a:schemeClr val="accent1"/>
  <a:schemeClr val="accent1"/>
  <a:schemeClr val="accent1"/>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CA4A2B-2C13-4DE1-BDE4-F0E705905AD5}" type="doc">
      <dgm:prSet loTypeId="urn:microsoft.com/office/officeart/2017/3/layout/HorizontalLabelsTimeline" loCatId="process" qsTypeId="urn:microsoft.com/office/officeart/2005/8/quickstyle/simple1" qsCatId="simple" csTypeId="urn:microsoft.com/office/officeart/2005/8/colors/colorful2" csCatId="colorful" phldr="1"/>
      <dgm:spPr/>
      <dgm:t>
        <a:bodyPr/>
        <a:lstStyle/>
        <a:p>
          <a:endParaRPr lang="en-US"/>
        </a:p>
      </dgm:t>
    </dgm:pt>
    <dgm:pt modelId="{3E59F4B7-A1FF-428D-9C02-C247FFC4AFE4}">
      <dgm:prSet/>
      <dgm:spPr/>
      <dgm:t>
        <a:bodyPr/>
        <a:lstStyle/>
        <a:p>
          <a:pPr>
            <a:defRPr b="1"/>
          </a:pPr>
          <a:r>
            <a:rPr lang="en-US"/>
            <a:t>1802</a:t>
          </a:r>
        </a:p>
      </dgm:t>
    </dgm:pt>
    <dgm:pt modelId="{8399D83F-0717-4E5C-BB42-2B8138C7340D}" type="parTrans" cxnId="{93355345-BE6F-4866-AE80-F4DCE1DD6994}">
      <dgm:prSet/>
      <dgm:spPr/>
      <dgm:t>
        <a:bodyPr/>
        <a:lstStyle/>
        <a:p>
          <a:endParaRPr lang="en-US"/>
        </a:p>
      </dgm:t>
    </dgm:pt>
    <dgm:pt modelId="{95E39660-41F6-4EE3-8002-1A0C4EF1FD1E}" type="sibTrans" cxnId="{93355345-BE6F-4866-AE80-F4DCE1DD6994}">
      <dgm:prSet/>
      <dgm:spPr/>
      <dgm:t>
        <a:bodyPr/>
        <a:lstStyle/>
        <a:p>
          <a:endParaRPr lang="en-US"/>
        </a:p>
      </dgm:t>
    </dgm:pt>
    <dgm:pt modelId="{B7762554-9FC7-494A-BC84-010AD67B9EF6}">
      <dgm:prSet/>
      <dgm:spPr/>
      <dgm:t>
        <a:bodyPr/>
        <a:lstStyle/>
        <a:p>
          <a:r>
            <a:rPr lang="en-US"/>
            <a:t>William Paley and watch/watchmaker analogy</a:t>
          </a:r>
        </a:p>
      </dgm:t>
    </dgm:pt>
    <dgm:pt modelId="{815A2A30-7C7D-4615-8F79-010BDC50C753}" type="parTrans" cxnId="{E4052EB1-CDCA-4496-B898-9445BCB59C72}">
      <dgm:prSet/>
      <dgm:spPr/>
      <dgm:t>
        <a:bodyPr/>
        <a:lstStyle/>
        <a:p>
          <a:endParaRPr lang="en-US"/>
        </a:p>
      </dgm:t>
    </dgm:pt>
    <dgm:pt modelId="{BA72B332-2E97-4E2A-BAFC-FC911D283DD9}" type="sibTrans" cxnId="{E4052EB1-CDCA-4496-B898-9445BCB59C72}">
      <dgm:prSet/>
      <dgm:spPr/>
      <dgm:t>
        <a:bodyPr/>
        <a:lstStyle/>
        <a:p>
          <a:endParaRPr lang="en-US"/>
        </a:p>
      </dgm:t>
    </dgm:pt>
    <dgm:pt modelId="{B95820C7-08E3-4AE5-9C3B-63978F589BF5}">
      <dgm:prSet/>
      <dgm:spPr/>
      <dgm:t>
        <a:bodyPr/>
        <a:lstStyle/>
        <a:p>
          <a:pPr>
            <a:defRPr b="1"/>
          </a:pPr>
          <a:r>
            <a:rPr lang="en-US"/>
            <a:t>1913</a:t>
          </a:r>
        </a:p>
      </dgm:t>
    </dgm:pt>
    <dgm:pt modelId="{EC490D01-34C1-4846-8E92-B460DEAA0059}" type="parTrans" cxnId="{5D8B72BC-A870-4C3D-BA63-20C37612A2E6}">
      <dgm:prSet/>
      <dgm:spPr/>
      <dgm:t>
        <a:bodyPr/>
        <a:lstStyle/>
        <a:p>
          <a:endParaRPr lang="en-US"/>
        </a:p>
      </dgm:t>
    </dgm:pt>
    <dgm:pt modelId="{2638B877-CA8A-4854-B524-1B003F555D77}" type="sibTrans" cxnId="{5D8B72BC-A870-4C3D-BA63-20C37612A2E6}">
      <dgm:prSet/>
      <dgm:spPr/>
      <dgm:t>
        <a:bodyPr/>
        <a:lstStyle/>
        <a:p>
          <a:endParaRPr lang="en-US"/>
        </a:p>
      </dgm:t>
    </dgm:pt>
    <dgm:pt modelId="{06EE3483-DC27-4AAF-A0FE-3FFCA047DB33}">
      <dgm:prSet/>
      <dgm:spPr/>
      <dgm:t>
        <a:bodyPr/>
        <a:lstStyle/>
        <a:p>
          <a:r>
            <a:rPr lang="en-US" dirty="0"/>
            <a:t>Chemist Lawrence Henderson wrote </a:t>
          </a:r>
          <a:r>
            <a:rPr lang="en-US" i="1" dirty="0"/>
            <a:t>The Fitness of the Environment </a:t>
          </a:r>
          <a:r>
            <a:rPr lang="en-US" dirty="0"/>
            <a:t>pointing out that life depends entirely on the very specific environmental conditions on earth, especially regarding the prevalence and properties of water</a:t>
          </a:r>
        </a:p>
      </dgm:t>
    </dgm:pt>
    <dgm:pt modelId="{2EA500D5-E271-4DFA-9178-203320FFCFCC}" type="parTrans" cxnId="{74ED085A-2F18-4D10-A7EA-A2F079F9F2BC}">
      <dgm:prSet/>
      <dgm:spPr/>
      <dgm:t>
        <a:bodyPr/>
        <a:lstStyle/>
        <a:p>
          <a:endParaRPr lang="en-US"/>
        </a:p>
      </dgm:t>
    </dgm:pt>
    <dgm:pt modelId="{5EDC57E0-B135-4AC8-B42D-8C9070D59549}" type="sibTrans" cxnId="{74ED085A-2F18-4D10-A7EA-A2F079F9F2BC}">
      <dgm:prSet/>
      <dgm:spPr/>
      <dgm:t>
        <a:bodyPr/>
        <a:lstStyle/>
        <a:p>
          <a:endParaRPr lang="en-US"/>
        </a:p>
      </dgm:t>
    </dgm:pt>
    <dgm:pt modelId="{1FF0B7F6-401E-4711-ACF2-9F4F1F98CDF9}">
      <dgm:prSet/>
      <dgm:spPr/>
      <dgm:t>
        <a:bodyPr/>
        <a:lstStyle/>
        <a:p>
          <a:pPr>
            <a:defRPr b="1"/>
          </a:pPr>
          <a:r>
            <a:rPr lang="en-US"/>
            <a:t>1961</a:t>
          </a:r>
        </a:p>
      </dgm:t>
    </dgm:pt>
    <dgm:pt modelId="{0CDF1594-7CE2-43A6-8BE0-2B0A8C3C071F}" type="parTrans" cxnId="{6B3845C8-DE67-4E64-9FF3-9E6B861B6E09}">
      <dgm:prSet/>
      <dgm:spPr/>
      <dgm:t>
        <a:bodyPr/>
        <a:lstStyle/>
        <a:p>
          <a:endParaRPr lang="en-US"/>
        </a:p>
      </dgm:t>
    </dgm:pt>
    <dgm:pt modelId="{DA95C9A9-3D58-4119-87A4-6D3B53DDF313}" type="sibTrans" cxnId="{6B3845C8-DE67-4E64-9FF3-9E6B861B6E09}">
      <dgm:prSet/>
      <dgm:spPr/>
      <dgm:t>
        <a:bodyPr/>
        <a:lstStyle/>
        <a:p>
          <a:endParaRPr lang="en-US"/>
        </a:p>
      </dgm:t>
    </dgm:pt>
    <dgm:pt modelId="{B62A4813-EB15-4C3E-B9F8-6653F2CD98CE}">
      <dgm:prSet/>
      <dgm:spPr/>
      <dgm:t>
        <a:bodyPr/>
        <a:lstStyle/>
        <a:p>
          <a:r>
            <a:rPr lang="en-US" dirty="0"/>
            <a:t>Physicist Robert Dickie, the Albert Einstein Professor at Princeton, observed that gravity and electromagnetism must be perfectly “fine tuned” for life to exist</a:t>
          </a:r>
        </a:p>
      </dgm:t>
    </dgm:pt>
    <dgm:pt modelId="{FCC54351-445A-4649-BEAA-8F10235A2A11}" type="parTrans" cxnId="{FF61789E-01A6-4A6C-B8AB-E15B12CD56F1}">
      <dgm:prSet/>
      <dgm:spPr/>
      <dgm:t>
        <a:bodyPr/>
        <a:lstStyle/>
        <a:p>
          <a:endParaRPr lang="en-US"/>
        </a:p>
      </dgm:t>
    </dgm:pt>
    <dgm:pt modelId="{F7E198F0-BE96-4AEB-8FBE-98593E5B393F}" type="sibTrans" cxnId="{FF61789E-01A6-4A6C-B8AB-E15B12CD56F1}">
      <dgm:prSet/>
      <dgm:spPr/>
      <dgm:t>
        <a:bodyPr/>
        <a:lstStyle/>
        <a:p>
          <a:endParaRPr lang="en-US"/>
        </a:p>
      </dgm:t>
    </dgm:pt>
    <dgm:pt modelId="{11630BD7-707C-41EC-9859-92357A5D5582}" type="pres">
      <dgm:prSet presAssocID="{E6CA4A2B-2C13-4DE1-BDE4-F0E705905AD5}" presName="root" presStyleCnt="0">
        <dgm:presLayoutVars>
          <dgm:chMax/>
          <dgm:chPref/>
          <dgm:animLvl val="lvl"/>
        </dgm:presLayoutVars>
      </dgm:prSet>
      <dgm:spPr/>
    </dgm:pt>
    <dgm:pt modelId="{329C8CAA-3296-4E43-9883-C12F0CF9E54F}" type="pres">
      <dgm:prSet presAssocID="{E6CA4A2B-2C13-4DE1-BDE4-F0E705905AD5}" presName="divider" presStyleLbl="fgAcc1" presStyleIdx="0" presStyleCnt="1"/>
      <dgm:spPr/>
    </dgm:pt>
    <dgm:pt modelId="{452F8CBE-1B53-498E-A945-A1129749E1D4}" type="pres">
      <dgm:prSet presAssocID="{E6CA4A2B-2C13-4DE1-BDE4-F0E705905AD5}" presName="nodes" presStyleCnt="0">
        <dgm:presLayoutVars>
          <dgm:chMax/>
          <dgm:chPref/>
          <dgm:animLvl val="lvl"/>
        </dgm:presLayoutVars>
      </dgm:prSet>
      <dgm:spPr/>
    </dgm:pt>
    <dgm:pt modelId="{FE5226E9-8A4B-4925-BAEF-25AEA6334523}" type="pres">
      <dgm:prSet presAssocID="{3E59F4B7-A1FF-428D-9C02-C247FFC4AFE4}" presName="composite" presStyleCnt="0"/>
      <dgm:spPr/>
    </dgm:pt>
    <dgm:pt modelId="{FBEA4B4F-6056-4FDC-A861-1A947BD3F634}" type="pres">
      <dgm:prSet presAssocID="{3E59F4B7-A1FF-428D-9C02-C247FFC4AFE4}" presName="L1TextContainer" presStyleLbl="alignNode1" presStyleIdx="0" presStyleCnt="3">
        <dgm:presLayoutVars>
          <dgm:chMax val="1"/>
          <dgm:chPref val="1"/>
          <dgm:bulletEnabled val="1"/>
        </dgm:presLayoutVars>
      </dgm:prSet>
      <dgm:spPr/>
    </dgm:pt>
    <dgm:pt modelId="{F5EFD796-1E43-4951-A74C-8ADB5CED59F4}" type="pres">
      <dgm:prSet presAssocID="{3E59F4B7-A1FF-428D-9C02-C247FFC4AFE4}" presName="L2TextContainerWrapper" presStyleCnt="0">
        <dgm:presLayoutVars>
          <dgm:bulletEnabled val="1"/>
        </dgm:presLayoutVars>
      </dgm:prSet>
      <dgm:spPr/>
    </dgm:pt>
    <dgm:pt modelId="{A5B77C2A-6E5E-4F2E-B5DD-7DB6257F2CA4}" type="pres">
      <dgm:prSet presAssocID="{3E59F4B7-A1FF-428D-9C02-C247FFC4AFE4}" presName="L2TextContainer" presStyleLbl="bgAccFollowNode1" presStyleIdx="0" presStyleCnt="3"/>
      <dgm:spPr/>
    </dgm:pt>
    <dgm:pt modelId="{FFB7F2F6-6F26-4721-A4FC-9B6A73ED8BD2}" type="pres">
      <dgm:prSet presAssocID="{3E59F4B7-A1FF-428D-9C02-C247FFC4AFE4}" presName="FlexibleEmptyPlaceHolder" presStyleCnt="0"/>
      <dgm:spPr/>
    </dgm:pt>
    <dgm:pt modelId="{A44513A9-5F9F-4DB3-80F4-167810564701}" type="pres">
      <dgm:prSet presAssocID="{3E59F4B7-A1FF-428D-9C02-C247FFC4AFE4}" presName="ConnectLine" presStyleLbl="sibTrans1D1" presStyleIdx="0" presStyleCnt="3"/>
      <dgm:spPr/>
    </dgm:pt>
    <dgm:pt modelId="{20719BA5-CE2D-4B07-B4DB-8DCFA6C5DDBA}" type="pres">
      <dgm:prSet presAssocID="{3E59F4B7-A1FF-428D-9C02-C247FFC4AFE4}" presName="ConnectorPoint" presStyleLbl="node1" presStyleIdx="0" presStyleCnt="3"/>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022B185-35CA-43D4-993B-FF680C920CCD}" type="pres">
      <dgm:prSet presAssocID="{3E59F4B7-A1FF-428D-9C02-C247FFC4AFE4}" presName="EmptyPlaceHolder" presStyleCnt="0"/>
      <dgm:spPr/>
    </dgm:pt>
    <dgm:pt modelId="{23FEB9E0-A18A-432F-A74C-1A9D7E2E86FE}" type="pres">
      <dgm:prSet presAssocID="{95E39660-41F6-4EE3-8002-1A0C4EF1FD1E}" presName="spaceBetweenRectangles" presStyleCnt="0"/>
      <dgm:spPr/>
    </dgm:pt>
    <dgm:pt modelId="{2BD46252-68F3-41E6-8D90-4E9E9496167B}" type="pres">
      <dgm:prSet presAssocID="{B95820C7-08E3-4AE5-9C3B-63978F589BF5}" presName="composite" presStyleCnt="0"/>
      <dgm:spPr/>
    </dgm:pt>
    <dgm:pt modelId="{CE57DDA5-06D7-4FD5-AEF7-F15FE514CBB9}" type="pres">
      <dgm:prSet presAssocID="{B95820C7-08E3-4AE5-9C3B-63978F589BF5}" presName="L1TextContainer" presStyleLbl="alignNode1" presStyleIdx="1" presStyleCnt="3">
        <dgm:presLayoutVars>
          <dgm:chMax val="1"/>
          <dgm:chPref val="1"/>
          <dgm:bulletEnabled val="1"/>
        </dgm:presLayoutVars>
      </dgm:prSet>
      <dgm:spPr/>
    </dgm:pt>
    <dgm:pt modelId="{0CA263CB-3957-4F45-A5B8-68957081502B}" type="pres">
      <dgm:prSet presAssocID="{B95820C7-08E3-4AE5-9C3B-63978F589BF5}" presName="L2TextContainerWrapper" presStyleCnt="0">
        <dgm:presLayoutVars>
          <dgm:bulletEnabled val="1"/>
        </dgm:presLayoutVars>
      </dgm:prSet>
      <dgm:spPr/>
    </dgm:pt>
    <dgm:pt modelId="{D259A6B3-936B-49A5-BF9D-7FA70A401AF4}" type="pres">
      <dgm:prSet presAssocID="{B95820C7-08E3-4AE5-9C3B-63978F589BF5}" presName="L2TextContainer" presStyleLbl="bgAccFollowNode1" presStyleIdx="1" presStyleCnt="3"/>
      <dgm:spPr/>
    </dgm:pt>
    <dgm:pt modelId="{E7818481-5D9C-4CE0-AABC-645CC97CE14F}" type="pres">
      <dgm:prSet presAssocID="{B95820C7-08E3-4AE5-9C3B-63978F589BF5}" presName="FlexibleEmptyPlaceHolder" presStyleCnt="0"/>
      <dgm:spPr/>
    </dgm:pt>
    <dgm:pt modelId="{7FCE0CCC-DEC5-4E1F-851B-49100882D218}" type="pres">
      <dgm:prSet presAssocID="{B95820C7-08E3-4AE5-9C3B-63978F589BF5}" presName="ConnectLine" presStyleLbl="sibTrans1D1" presStyleIdx="1" presStyleCnt="3"/>
      <dgm:spPr/>
    </dgm:pt>
    <dgm:pt modelId="{28E55331-2069-4C56-984E-BBE52B4CE8AF}" type="pres">
      <dgm:prSet presAssocID="{B95820C7-08E3-4AE5-9C3B-63978F589BF5}" presName="ConnectorPoint" presStyleLbl="node1" presStyleIdx="1" presStyleCnt="3"/>
      <dgm:spPr>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gm:spPr>
    </dgm:pt>
    <dgm:pt modelId="{C7504639-A106-4BBC-86AB-8156C8758E84}" type="pres">
      <dgm:prSet presAssocID="{B95820C7-08E3-4AE5-9C3B-63978F589BF5}" presName="EmptyPlaceHolder" presStyleCnt="0"/>
      <dgm:spPr/>
    </dgm:pt>
    <dgm:pt modelId="{F9AC0E12-BD99-4FD3-9DDE-1E46C62F8480}" type="pres">
      <dgm:prSet presAssocID="{2638B877-CA8A-4854-B524-1B003F555D77}" presName="spaceBetweenRectangles" presStyleCnt="0"/>
      <dgm:spPr/>
    </dgm:pt>
    <dgm:pt modelId="{16037F44-DDCC-4BB5-9028-96563DDF9852}" type="pres">
      <dgm:prSet presAssocID="{1FF0B7F6-401E-4711-ACF2-9F4F1F98CDF9}" presName="composite" presStyleCnt="0"/>
      <dgm:spPr/>
    </dgm:pt>
    <dgm:pt modelId="{781788E6-B000-4B9A-865A-84B1417001C1}" type="pres">
      <dgm:prSet presAssocID="{1FF0B7F6-401E-4711-ACF2-9F4F1F98CDF9}" presName="L1TextContainer" presStyleLbl="alignNode1" presStyleIdx="2" presStyleCnt="3">
        <dgm:presLayoutVars>
          <dgm:chMax val="1"/>
          <dgm:chPref val="1"/>
          <dgm:bulletEnabled val="1"/>
        </dgm:presLayoutVars>
      </dgm:prSet>
      <dgm:spPr/>
    </dgm:pt>
    <dgm:pt modelId="{33572D93-1451-4001-BFE2-828D78229490}" type="pres">
      <dgm:prSet presAssocID="{1FF0B7F6-401E-4711-ACF2-9F4F1F98CDF9}" presName="L2TextContainerWrapper" presStyleCnt="0">
        <dgm:presLayoutVars>
          <dgm:bulletEnabled val="1"/>
        </dgm:presLayoutVars>
      </dgm:prSet>
      <dgm:spPr/>
    </dgm:pt>
    <dgm:pt modelId="{BE064C1B-E19A-4055-A3F6-6E67CF4D153C}" type="pres">
      <dgm:prSet presAssocID="{1FF0B7F6-401E-4711-ACF2-9F4F1F98CDF9}" presName="L2TextContainer" presStyleLbl="bgAccFollowNode1" presStyleIdx="2" presStyleCnt="3"/>
      <dgm:spPr/>
    </dgm:pt>
    <dgm:pt modelId="{83B0A684-6E69-44EF-B176-CD314D7B2D1B}" type="pres">
      <dgm:prSet presAssocID="{1FF0B7F6-401E-4711-ACF2-9F4F1F98CDF9}" presName="FlexibleEmptyPlaceHolder" presStyleCnt="0"/>
      <dgm:spPr/>
    </dgm:pt>
    <dgm:pt modelId="{4E18ED4C-6621-47DC-9195-E4DDBC72A4B7}" type="pres">
      <dgm:prSet presAssocID="{1FF0B7F6-401E-4711-ACF2-9F4F1F98CDF9}" presName="ConnectLine" presStyleLbl="sibTrans1D1" presStyleIdx="2" presStyleCnt="3"/>
      <dgm:spPr/>
    </dgm:pt>
    <dgm:pt modelId="{A6CA3702-FA74-45B0-8BE4-2D913D674C9B}" type="pres">
      <dgm:prSet presAssocID="{1FF0B7F6-401E-4711-ACF2-9F4F1F98CDF9}" presName="ConnectorPoint" presStyleLbl="node1" presStyleIdx="2" presStyleCnt="3"/>
      <dgm:spPr>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gm:spPr>
    </dgm:pt>
    <dgm:pt modelId="{3FCCB315-9756-49EC-AA62-DC9661ABCBC1}" type="pres">
      <dgm:prSet presAssocID="{1FF0B7F6-401E-4711-ACF2-9F4F1F98CDF9}" presName="EmptyPlaceHolder" presStyleCnt="0"/>
      <dgm:spPr/>
    </dgm:pt>
  </dgm:ptLst>
  <dgm:cxnLst>
    <dgm:cxn modelId="{A207D80A-EF4C-4062-BB0E-2A42A2A61BA7}" type="presOf" srcId="{E6CA4A2B-2C13-4DE1-BDE4-F0E705905AD5}" destId="{11630BD7-707C-41EC-9859-92357A5D5582}" srcOrd="0" destOrd="0" presId="urn:microsoft.com/office/officeart/2017/3/layout/HorizontalLabelsTimeline"/>
    <dgm:cxn modelId="{EA123E1F-41DC-41F3-A896-40F6CE33EF5B}" type="presOf" srcId="{B95820C7-08E3-4AE5-9C3B-63978F589BF5}" destId="{CE57DDA5-06D7-4FD5-AEF7-F15FE514CBB9}" srcOrd="0" destOrd="0" presId="urn:microsoft.com/office/officeart/2017/3/layout/HorizontalLabelsTimeline"/>
    <dgm:cxn modelId="{93355345-BE6F-4866-AE80-F4DCE1DD6994}" srcId="{E6CA4A2B-2C13-4DE1-BDE4-F0E705905AD5}" destId="{3E59F4B7-A1FF-428D-9C02-C247FFC4AFE4}" srcOrd="0" destOrd="0" parTransId="{8399D83F-0717-4E5C-BB42-2B8138C7340D}" sibTransId="{95E39660-41F6-4EE3-8002-1A0C4EF1FD1E}"/>
    <dgm:cxn modelId="{74ED085A-2F18-4D10-A7EA-A2F079F9F2BC}" srcId="{B95820C7-08E3-4AE5-9C3B-63978F589BF5}" destId="{06EE3483-DC27-4AAF-A0FE-3FFCA047DB33}" srcOrd="0" destOrd="0" parTransId="{2EA500D5-E271-4DFA-9178-203320FFCFCC}" sibTransId="{5EDC57E0-B135-4AC8-B42D-8C9070D59549}"/>
    <dgm:cxn modelId="{87B5BC9D-07C0-4610-AFE8-91CA8C1C9162}" type="presOf" srcId="{3E59F4B7-A1FF-428D-9C02-C247FFC4AFE4}" destId="{FBEA4B4F-6056-4FDC-A861-1A947BD3F634}" srcOrd="0" destOrd="0" presId="urn:microsoft.com/office/officeart/2017/3/layout/HorizontalLabelsTimeline"/>
    <dgm:cxn modelId="{FF61789E-01A6-4A6C-B8AB-E15B12CD56F1}" srcId="{1FF0B7F6-401E-4711-ACF2-9F4F1F98CDF9}" destId="{B62A4813-EB15-4C3E-B9F8-6653F2CD98CE}" srcOrd="0" destOrd="0" parTransId="{FCC54351-445A-4649-BEAA-8F10235A2A11}" sibTransId="{F7E198F0-BE96-4AEB-8FBE-98593E5B393F}"/>
    <dgm:cxn modelId="{E4052EB1-CDCA-4496-B898-9445BCB59C72}" srcId="{3E59F4B7-A1FF-428D-9C02-C247FFC4AFE4}" destId="{B7762554-9FC7-494A-BC84-010AD67B9EF6}" srcOrd="0" destOrd="0" parTransId="{815A2A30-7C7D-4615-8F79-010BDC50C753}" sibTransId="{BA72B332-2E97-4E2A-BAFC-FC911D283DD9}"/>
    <dgm:cxn modelId="{5D8B72BC-A870-4C3D-BA63-20C37612A2E6}" srcId="{E6CA4A2B-2C13-4DE1-BDE4-F0E705905AD5}" destId="{B95820C7-08E3-4AE5-9C3B-63978F589BF5}" srcOrd="1" destOrd="0" parTransId="{EC490D01-34C1-4846-8E92-B460DEAA0059}" sibTransId="{2638B877-CA8A-4854-B524-1B003F555D77}"/>
    <dgm:cxn modelId="{3CD496C3-A5E0-4690-A6C8-46B17460D464}" type="presOf" srcId="{B7762554-9FC7-494A-BC84-010AD67B9EF6}" destId="{A5B77C2A-6E5E-4F2E-B5DD-7DB6257F2CA4}" srcOrd="0" destOrd="0" presId="urn:microsoft.com/office/officeart/2017/3/layout/HorizontalLabelsTimeline"/>
    <dgm:cxn modelId="{5EC2D7C6-DAE3-430B-856B-6D9085AC1C90}" type="presOf" srcId="{06EE3483-DC27-4AAF-A0FE-3FFCA047DB33}" destId="{D259A6B3-936B-49A5-BF9D-7FA70A401AF4}" srcOrd="0" destOrd="0" presId="urn:microsoft.com/office/officeart/2017/3/layout/HorizontalLabelsTimeline"/>
    <dgm:cxn modelId="{6B3845C8-DE67-4E64-9FF3-9E6B861B6E09}" srcId="{E6CA4A2B-2C13-4DE1-BDE4-F0E705905AD5}" destId="{1FF0B7F6-401E-4711-ACF2-9F4F1F98CDF9}" srcOrd="2" destOrd="0" parTransId="{0CDF1594-7CE2-43A6-8BE0-2B0A8C3C071F}" sibTransId="{DA95C9A9-3D58-4119-87A4-6D3B53DDF313}"/>
    <dgm:cxn modelId="{3BB71CD5-03E7-41A1-9393-4479DE50B95C}" type="presOf" srcId="{B62A4813-EB15-4C3E-B9F8-6653F2CD98CE}" destId="{BE064C1B-E19A-4055-A3F6-6E67CF4D153C}" srcOrd="0" destOrd="0" presId="urn:microsoft.com/office/officeart/2017/3/layout/HorizontalLabelsTimeline"/>
    <dgm:cxn modelId="{0C4BF9F6-65D1-4A8A-801A-02DD62E4670F}" type="presOf" srcId="{1FF0B7F6-401E-4711-ACF2-9F4F1F98CDF9}" destId="{781788E6-B000-4B9A-865A-84B1417001C1}" srcOrd="0" destOrd="0" presId="urn:microsoft.com/office/officeart/2017/3/layout/HorizontalLabelsTimeline"/>
    <dgm:cxn modelId="{5410CD98-039F-420E-944F-491B55AB6A7A}" type="presParOf" srcId="{11630BD7-707C-41EC-9859-92357A5D5582}" destId="{329C8CAA-3296-4E43-9883-C12F0CF9E54F}" srcOrd="0" destOrd="0" presId="urn:microsoft.com/office/officeart/2017/3/layout/HorizontalLabelsTimeline"/>
    <dgm:cxn modelId="{FC6CBE38-80A5-45D5-8B15-C2E0B46F9104}" type="presParOf" srcId="{11630BD7-707C-41EC-9859-92357A5D5582}" destId="{452F8CBE-1B53-498E-A945-A1129749E1D4}" srcOrd="1" destOrd="0" presId="urn:microsoft.com/office/officeart/2017/3/layout/HorizontalLabelsTimeline"/>
    <dgm:cxn modelId="{E347E030-0EB8-46F8-A749-46B821877F7E}" type="presParOf" srcId="{452F8CBE-1B53-498E-A945-A1129749E1D4}" destId="{FE5226E9-8A4B-4925-BAEF-25AEA6334523}" srcOrd="0" destOrd="0" presId="urn:microsoft.com/office/officeart/2017/3/layout/HorizontalLabelsTimeline"/>
    <dgm:cxn modelId="{7405694B-5D35-496E-A2B6-196BB15FCE01}" type="presParOf" srcId="{FE5226E9-8A4B-4925-BAEF-25AEA6334523}" destId="{FBEA4B4F-6056-4FDC-A861-1A947BD3F634}" srcOrd="0" destOrd="0" presId="urn:microsoft.com/office/officeart/2017/3/layout/HorizontalLabelsTimeline"/>
    <dgm:cxn modelId="{A1A5077C-F233-4ED4-9489-1CCA86E1A6A3}" type="presParOf" srcId="{FE5226E9-8A4B-4925-BAEF-25AEA6334523}" destId="{F5EFD796-1E43-4951-A74C-8ADB5CED59F4}" srcOrd="1" destOrd="0" presId="urn:microsoft.com/office/officeart/2017/3/layout/HorizontalLabelsTimeline"/>
    <dgm:cxn modelId="{9CD630D6-A0A8-4A3F-AA13-0729FCD9379A}" type="presParOf" srcId="{F5EFD796-1E43-4951-A74C-8ADB5CED59F4}" destId="{A5B77C2A-6E5E-4F2E-B5DD-7DB6257F2CA4}" srcOrd="0" destOrd="0" presId="urn:microsoft.com/office/officeart/2017/3/layout/HorizontalLabelsTimeline"/>
    <dgm:cxn modelId="{5213F7F5-9DB7-4041-8D91-D32C4E874AF3}" type="presParOf" srcId="{F5EFD796-1E43-4951-A74C-8ADB5CED59F4}" destId="{FFB7F2F6-6F26-4721-A4FC-9B6A73ED8BD2}" srcOrd="1" destOrd="0" presId="urn:microsoft.com/office/officeart/2017/3/layout/HorizontalLabelsTimeline"/>
    <dgm:cxn modelId="{5142A7C2-ECEA-4C74-B0DF-144954872F6C}" type="presParOf" srcId="{FE5226E9-8A4B-4925-BAEF-25AEA6334523}" destId="{A44513A9-5F9F-4DB3-80F4-167810564701}" srcOrd="2" destOrd="0" presId="urn:microsoft.com/office/officeart/2017/3/layout/HorizontalLabelsTimeline"/>
    <dgm:cxn modelId="{9115A9E2-77A3-4955-9AC3-4A7DEF7EF609}" type="presParOf" srcId="{FE5226E9-8A4B-4925-BAEF-25AEA6334523}" destId="{20719BA5-CE2D-4B07-B4DB-8DCFA6C5DDBA}" srcOrd="3" destOrd="0" presId="urn:microsoft.com/office/officeart/2017/3/layout/HorizontalLabelsTimeline"/>
    <dgm:cxn modelId="{7F019558-A63D-4508-962E-C1CE9C830F8C}" type="presParOf" srcId="{FE5226E9-8A4B-4925-BAEF-25AEA6334523}" destId="{F022B185-35CA-43D4-993B-FF680C920CCD}" srcOrd="4" destOrd="0" presId="urn:microsoft.com/office/officeart/2017/3/layout/HorizontalLabelsTimeline"/>
    <dgm:cxn modelId="{5C3C3F6B-AC9C-4498-B9A1-25D8D9D61537}" type="presParOf" srcId="{452F8CBE-1B53-498E-A945-A1129749E1D4}" destId="{23FEB9E0-A18A-432F-A74C-1A9D7E2E86FE}" srcOrd="1" destOrd="0" presId="urn:microsoft.com/office/officeart/2017/3/layout/HorizontalLabelsTimeline"/>
    <dgm:cxn modelId="{0E79C007-3F0E-4FE3-BC8F-8F3652802FB5}" type="presParOf" srcId="{452F8CBE-1B53-498E-A945-A1129749E1D4}" destId="{2BD46252-68F3-41E6-8D90-4E9E9496167B}" srcOrd="2" destOrd="0" presId="urn:microsoft.com/office/officeart/2017/3/layout/HorizontalLabelsTimeline"/>
    <dgm:cxn modelId="{E8FD030D-D68C-4B25-8F51-088425BF80EE}" type="presParOf" srcId="{2BD46252-68F3-41E6-8D90-4E9E9496167B}" destId="{CE57DDA5-06D7-4FD5-AEF7-F15FE514CBB9}" srcOrd="0" destOrd="0" presId="urn:microsoft.com/office/officeart/2017/3/layout/HorizontalLabelsTimeline"/>
    <dgm:cxn modelId="{44263F39-A65C-4C1D-B0A7-5C7E83A35CF9}" type="presParOf" srcId="{2BD46252-68F3-41E6-8D90-4E9E9496167B}" destId="{0CA263CB-3957-4F45-A5B8-68957081502B}" srcOrd="1" destOrd="0" presId="urn:microsoft.com/office/officeart/2017/3/layout/HorizontalLabelsTimeline"/>
    <dgm:cxn modelId="{86487F04-6ECB-45B5-9FBA-94169C6747F4}" type="presParOf" srcId="{0CA263CB-3957-4F45-A5B8-68957081502B}" destId="{D259A6B3-936B-49A5-BF9D-7FA70A401AF4}" srcOrd="0" destOrd="0" presId="urn:microsoft.com/office/officeart/2017/3/layout/HorizontalLabelsTimeline"/>
    <dgm:cxn modelId="{82DE570B-B328-41AC-A029-38CDEA65A3AB}" type="presParOf" srcId="{0CA263CB-3957-4F45-A5B8-68957081502B}" destId="{E7818481-5D9C-4CE0-AABC-645CC97CE14F}" srcOrd="1" destOrd="0" presId="urn:microsoft.com/office/officeart/2017/3/layout/HorizontalLabelsTimeline"/>
    <dgm:cxn modelId="{367E0481-E2F7-4B8D-862A-051177CDD2D0}" type="presParOf" srcId="{2BD46252-68F3-41E6-8D90-4E9E9496167B}" destId="{7FCE0CCC-DEC5-4E1F-851B-49100882D218}" srcOrd="2" destOrd="0" presId="urn:microsoft.com/office/officeart/2017/3/layout/HorizontalLabelsTimeline"/>
    <dgm:cxn modelId="{C0DE606E-0FD4-4E15-A306-9581FE60E278}" type="presParOf" srcId="{2BD46252-68F3-41E6-8D90-4E9E9496167B}" destId="{28E55331-2069-4C56-984E-BBE52B4CE8AF}" srcOrd="3" destOrd="0" presId="urn:microsoft.com/office/officeart/2017/3/layout/HorizontalLabelsTimeline"/>
    <dgm:cxn modelId="{8E8ED3CF-CD75-48D8-A271-E37E46B5C468}" type="presParOf" srcId="{2BD46252-68F3-41E6-8D90-4E9E9496167B}" destId="{C7504639-A106-4BBC-86AB-8156C8758E84}" srcOrd="4" destOrd="0" presId="urn:microsoft.com/office/officeart/2017/3/layout/HorizontalLabelsTimeline"/>
    <dgm:cxn modelId="{800F7141-C163-4ACF-8C5F-29306C4C8AD0}" type="presParOf" srcId="{452F8CBE-1B53-498E-A945-A1129749E1D4}" destId="{F9AC0E12-BD99-4FD3-9DDE-1E46C62F8480}" srcOrd="3" destOrd="0" presId="urn:microsoft.com/office/officeart/2017/3/layout/HorizontalLabelsTimeline"/>
    <dgm:cxn modelId="{7E8C3A69-E84A-4EF8-935F-A3CC316957DE}" type="presParOf" srcId="{452F8CBE-1B53-498E-A945-A1129749E1D4}" destId="{16037F44-DDCC-4BB5-9028-96563DDF9852}" srcOrd="4" destOrd="0" presId="urn:microsoft.com/office/officeart/2017/3/layout/HorizontalLabelsTimeline"/>
    <dgm:cxn modelId="{32BEF554-4BB8-4CD0-A466-4CD4987F900D}" type="presParOf" srcId="{16037F44-DDCC-4BB5-9028-96563DDF9852}" destId="{781788E6-B000-4B9A-865A-84B1417001C1}" srcOrd="0" destOrd="0" presId="urn:microsoft.com/office/officeart/2017/3/layout/HorizontalLabelsTimeline"/>
    <dgm:cxn modelId="{8C72A7DF-77C9-4FBA-9A14-ABC4630CE60B}" type="presParOf" srcId="{16037F44-DDCC-4BB5-9028-96563DDF9852}" destId="{33572D93-1451-4001-BFE2-828D78229490}" srcOrd="1" destOrd="0" presId="urn:microsoft.com/office/officeart/2017/3/layout/HorizontalLabelsTimeline"/>
    <dgm:cxn modelId="{1CC2F747-79C0-4A46-96B2-8151DB878945}" type="presParOf" srcId="{33572D93-1451-4001-BFE2-828D78229490}" destId="{BE064C1B-E19A-4055-A3F6-6E67CF4D153C}" srcOrd="0" destOrd="0" presId="urn:microsoft.com/office/officeart/2017/3/layout/HorizontalLabelsTimeline"/>
    <dgm:cxn modelId="{39AC7E56-0CD4-421D-9F92-DA0C3F5F5E0A}" type="presParOf" srcId="{33572D93-1451-4001-BFE2-828D78229490}" destId="{83B0A684-6E69-44EF-B176-CD314D7B2D1B}" srcOrd="1" destOrd="0" presId="urn:microsoft.com/office/officeart/2017/3/layout/HorizontalLabelsTimeline"/>
    <dgm:cxn modelId="{AB61E2DB-51B1-4C92-BA30-B456029E4C51}" type="presParOf" srcId="{16037F44-DDCC-4BB5-9028-96563DDF9852}" destId="{4E18ED4C-6621-47DC-9195-E4DDBC72A4B7}" srcOrd="2" destOrd="0" presId="urn:microsoft.com/office/officeart/2017/3/layout/HorizontalLabelsTimeline"/>
    <dgm:cxn modelId="{71CD4268-CE72-405C-BF7C-3491977C2978}" type="presParOf" srcId="{16037F44-DDCC-4BB5-9028-96563DDF9852}" destId="{A6CA3702-FA74-45B0-8BE4-2D913D674C9B}" srcOrd="3" destOrd="0" presId="urn:microsoft.com/office/officeart/2017/3/layout/HorizontalLabelsTimeline"/>
    <dgm:cxn modelId="{EDAD8EA3-FC75-47FB-9BD1-9AB1EA08F4F1}" type="presParOf" srcId="{16037F44-DDCC-4BB5-9028-96563DDF9852}" destId="{3FCCB315-9756-49EC-AA62-DC9661ABCBC1}" srcOrd="4" destOrd="0" presId="urn:microsoft.com/office/officeart/2017/3/layout/HorizontalLabels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C8CAA-3296-4E43-9883-C12F0CF9E54F}">
      <dsp:nvSpPr>
        <dsp:cNvPr id="0" name=""/>
        <dsp:cNvSpPr/>
      </dsp:nvSpPr>
      <dsp:spPr>
        <a:xfrm>
          <a:off x="0" y="2786062"/>
          <a:ext cx="6269038" cy="0"/>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EA4B4F-6056-4FDC-A861-1A947BD3F634}">
      <dsp:nvSpPr>
        <dsp:cNvPr id="0" name=""/>
        <dsp:cNvSpPr/>
      </dsp:nvSpPr>
      <dsp:spPr>
        <a:xfrm>
          <a:off x="188071" y="1727358"/>
          <a:ext cx="2758376" cy="668655"/>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1802</a:t>
          </a:r>
        </a:p>
      </dsp:txBody>
      <dsp:txXfrm>
        <a:off x="188071" y="1727358"/>
        <a:ext cx="2758376" cy="668655"/>
      </dsp:txXfrm>
    </dsp:sp>
    <dsp:sp modelId="{A5B77C2A-6E5E-4F2E-B5DD-7DB6257F2CA4}">
      <dsp:nvSpPr>
        <dsp:cNvPr id="0" name=""/>
        <dsp:cNvSpPr/>
      </dsp:nvSpPr>
      <dsp:spPr>
        <a:xfrm>
          <a:off x="188071" y="1053688"/>
          <a:ext cx="2758376" cy="67366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a:t>William Paley and watch/watchmaker analogy</a:t>
          </a:r>
        </a:p>
      </dsp:txBody>
      <dsp:txXfrm>
        <a:off x="188071" y="1053688"/>
        <a:ext cx="2758376" cy="673669"/>
      </dsp:txXfrm>
    </dsp:sp>
    <dsp:sp modelId="{A44513A9-5F9F-4DB3-80F4-167810564701}">
      <dsp:nvSpPr>
        <dsp:cNvPr id="0" name=""/>
        <dsp:cNvSpPr/>
      </dsp:nvSpPr>
      <dsp:spPr>
        <a:xfrm>
          <a:off x="1567259" y="2396013"/>
          <a:ext cx="0" cy="390048"/>
        </a:xfrm>
        <a:prstGeom prst="line">
          <a:avLst/>
        </a:prstGeom>
        <a:noFill/>
        <a:ln w="6350" cap="flat" cmpd="sng" algn="ctr">
          <a:solidFill>
            <a:schemeClr val="accent2">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CE57DDA5-06D7-4FD5-AEF7-F15FE514CBB9}">
      <dsp:nvSpPr>
        <dsp:cNvPr id="0" name=""/>
        <dsp:cNvSpPr/>
      </dsp:nvSpPr>
      <dsp:spPr>
        <a:xfrm>
          <a:off x="1755330" y="3176111"/>
          <a:ext cx="2758376" cy="668655"/>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1913</a:t>
          </a:r>
        </a:p>
      </dsp:txBody>
      <dsp:txXfrm>
        <a:off x="1755330" y="3176111"/>
        <a:ext cx="2758376" cy="668655"/>
      </dsp:txXfrm>
    </dsp:sp>
    <dsp:sp modelId="{D259A6B3-936B-49A5-BF9D-7FA70A401AF4}">
      <dsp:nvSpPr>
        <dsp:cNvPr id="0" name=""/>
        <dsp:cNvSpPr/>
      </dsp:nvSpPr>
      <dsp:spPr>
        <a:xfrm>
          <a:off x="1755330" y="3844766"/>
          <a:ext cx="2758376" cy="1557861"/>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Chemist Lawrence Henderson wrote </a:t>
          </a:r>
          <a:r>
            <a:rPr lang="en-US" sz="1300" i="1" kern="1200" dirty="0"/>
            <a:t>The Fitness of the Environment </a:t>
          </a:r>
          <a:r>
            <a:rPr lang="en-US" sz="1300" kern="1200" dirty="0"/>
            <a:t>pointing out that life depends entirely on the very specific environmental conditions on earth, especially regarding the prevalence and properties of water</a:t>
          </a:r>
        </a:p>
      </dsp:txBody>
      <dsp:txXfrm>
        <a:off x="1755330" y="3844766"/>
        <a:ext cx="2758376" cy="1557861"/>
      </dsp:txXfrm>
    </dsp:sp>
    <dsp:sp modelId="{7FCE0CCC-DEC5-4E1F-851B-49100882D218}">
      <dsp:nvSpPr>
        <dsp:cNvPr id="0" name=""/>
        <dsp:cNvSpPr/>
      </dsp:nvSpPr>
      <dsp:spPr>
        <a:xfrm>
          <a:off x="3134518" y="2786062"/>
          <a:ext cx="0" cy="390048"/>
        </a:xfrm>
        <a:prstGeom prst="line">
          <a:avLst/>
        </a:prstGeom>
        <a:noFill/>
        <a:ln w="6350" cap="flat" cmpd="sng" algn="ctr">
          <a:solidFill>
            <a:schemeClr val="accent2">
              <a:hueOff val="-727682"/>
              <a:satOff val="-41964"/>
              <a:lumOff val="4314"/>
              <a:alphaOff val="0"/>
            </a:schemeClr>
          </a:solidFill>
          <a:prstDash val="solid"/>
          <a:miter lim="800000"/>
        </a:ln>
        <a:effectLst/>
      </dsp:spPr>
      <dsp:style>
        <a:lnRef idx="1">
          <a:scrgbClr r="0" g="0" b="0"/>
        </a:lnRef>
        <a:fillRef idx="0">
          <a:scrgbClr r="0" g="0" b="0"/>
        </a:fillRef>
        <a:effectRef idx="0">
          <a:scrgbClr r="0" g="0" b="0"/>
        </a:effectRef>
        <a:fontRef idx="minor"/>
      </dsp:style>
    </dsp:sp>
    <dsp:sp modelId="{20719BA5-CE2D-4B07-B4DB-8DCFA6C5DDBA}">
      <dsp:nvSpPr>
        <dsp:cNvPr id="0" name=""/>
        <dsp:cNvSpPr/>
      </dsp:nvSpPr>
      <dsp:spPr>
        <a:xfrm rot="2700000">
          <a:off x="1523918" y="2742721"/>
          <a:ext cx="86681" cy="86681"/>
        </a:xfrm>
        <a:prstGeom prst="rect">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8E55331-2069-4C56-984E-BBE52B4CE8AF}">
      <dsp:nvSpPr>
        <dsp:cNvPr id="0" name=""/>
        <dsp:cNvSpPr/>
      </dsp:nvSpPr>
      <dsp:spPr>
        <a:xfrm rot="2700000">
          <a:off x="3091178" y="2742721"/>
          <a:ext cx="86681" cy="86681"/>
        </a:xfrm>
        <a:prstGeom prst="rect">
          <a:avLst/>
        </a:prstGeom>
        <a:solidFill>
          <a:schemeClr val="accent2">
            <a:hueOff val="-727682"/>
            <a:satOff val="-41964"/>
            <a:lumOff val="4314"/>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1788E6-B000-4B9A-865A-84B1417001C1}">
      <dsp:nvSpPr>
        <dsp:cNvPr id="0" name=""/>
        <dsp:cNvSpPr/>
      </dsp:nvSpPr>
      <dsp:spPr>
        <a:xfrm>
          <a:off x="3322590" y="1727358"/>
          <a:ext cx="2758376" cy="668655"/>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1280" tIns="81280" rIns="81280" bIns="81280" numCol="1" spcCol="1270" anchor="ctr" anchorCtr="0">
          <a:noAutofit/>
        </a:bodyPr>
        <a:lstStyle/>
        <a:p>
          <a:pPr marL="0" lvl="0" indent="0" algn="ctr" defTabSz="711200">
            <a:lnSpc>
              <a:spcPct val="90000"/>
            </a:lnSpc>
            <a:spcBef>
              <a:spcPct val="0"/>
            </a:spcBef>
            <a:spcAft>
              <a:spcPct val="35000"/>
            </a:spcAft>
            <a:buNone/>
            <a:defRPr b="1"/>
          </a:pPr>
          <a:r>
            <a:rPr lang="en-US" sz="1600" kern="1200"/>
            <a:t>1961</a:t>
          </a:r>
        </a:p>
      </dsp:txBody>
      <dsp:txXfrm>
        <a:off x="3322590" y="1727358"/>
        <a:ext cx="2758376" cy="668655"/>
      </dsp:txXfrm>
    </dsp:sp>
    <dsp:sp modelId="{BE064C1B-E19A-4055-A3F6-6E67CF4D153C}">
      <dsp:nvSpPr>
        <dsp:cNvPr id="0" name=""/>
        <dsp:cNvSpPr/>
      </dsp:nvSpPr>
      <dsp:spPr>
        <a:xfrm>
          <a:off x="3322590" y="569488"/>
          <a:ext cx="2758376" cy="1157870"/>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ctr" anchorCtr="0">
          <a:noAutofit/>
        </a:bodyPr>
        <a:lstStyle/>
        <a:p>
          <a:pPr marL="0" lvl="0" indent="0" algn="l" defTabSz="577850">
            <a:lnSpc>
              <a:spcPct val="90000"/>
            </a:lnSpc>
            <a:spcBef>
              <a:spcPct val="0"/>
            </a:spcBef>
            <a:spcAft>
              <a:spcPct val="35000"/>
            </a:spcAft>
            <a:buNone/>
          </a:pPr>
          <a:r>
            <a:rPr lang="en-US" sz="1300" kern="1200" dirty="0"/>
            <a:t>Physicist Robert Dickie, the Albert Einstein Professor at Princeton, observed that gravity and electromagnetism must be perfectly “fine tuned” for life to exist</a:t>
          </a:r>
        </a:p>
      </dsp:txBody>
      <dsp:txXfrm>
        <a:off x="3322590" y="569488"/>
        <a:ext cx="2758376" cy="1157870"/>
      </dsp:txXfrm>
    </dsp:sp>
    <dsp:sp modelId="{4E18ED4C-6621-47DC-9195-E4DDBC72A4B7}">
      <dsp:nvSpPr>
        <dsp:cNvPr id="0" name=""/>
        <dsp:cNvSpPr/>
      </dsp:nvSpPr>
      <dsp:spPr>
        <a:xfrm>
          <a:off x="4701778" y="2396013"/>
          <a:ext cx="0" cy="390048"/>
        </a:xfrm>
        <a:prstGeom prst="line">
          <a:avLst/>
        </a:prstGeom>
        <a:noFill/>
        <a:ln w="6350" cap="flat" cmpd="sng" algn="ctr">
          <a:solidFill>
            <a:schemeClr val="accent2">
              <a:hueOff val="-1455363"/>
              <a:satOff val="-83928"/>
              <a:lumOff val="8628"/>
              <a:alphaOff val="0"/>
            </a:schemeClr>
          </a:solidFill>
          <a:prstDash val="solid"/>
          <a:miter lim="800000"/>
        </a:ln>
        <a:effectLst/>
      </dsp:spPr>
      <dsp:style>
        <a:lnRef idx="1">
          <a:scrgbClr r="0" g="0" b="0"/>
        </a:lnRef>
        <a:fillRef idx="0">
          <a:scrgbClr r="0" g="0" b="0"/>
        </a:fillRef>
        <a:effectRef idx="0">
          <a:scrgbClr r="0" g="0" b="0"/>
        </a:effectRef>
        <a:fontRef idx="minor"/>
      </dsp:style>
    </dsp:sp>
    <dsp:sp modelId="{A6CA3702-FA74-45B0-8BE4-2D913D674C9B}">
      <dsp:nvSpPr>
        <dsp:cNvPr id="0" name=""/>
        <dsp:cNvSpPr/>
      </dsp:nvSpPr>
      <dsp:spPr>
        <a:xfrm rot="2700000">
          <a:off x="4658437" y="2742721"/>
          <a:ext cx="86681" cy="86681"/>
        </a:xfrm>
        <a:prstGeom prst="rect">
          <a:avLst/>
        </a:prstGeom>
        <a:solidFill>
          <a:schemeClr val="accent2">
            <a:hueOff val="-1455363"/>
            <a:satOff val="-83928"/>
            <a:lumOff val="8628"/>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HorizontalLabelsTimeline">
  <dgm:title val="Horizontal Labels Timeline"/>
  <dgm:desc val="Use to show a list of events in chronological order. The rectangular shape contains the description while the date is shown immediately below. It can display a large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dgm:constrLst>
    <dgm:layoutNode name="divider" styleLbl="fgAcc1">
      <dgm:alg type="sp"/>
      <dgm:shape xmlns:r="http://schemas.openxmlformats.org/officeDocument/2006/relationships" type="line" r:blip="" zOrderOff="-1">
        <dgm:adjLst/>
      </dgm:shap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hoose name="constrBasedOnChildrenCount">
        <dgm:if name="constrForTwoChildren" axis="ch" ptType="node" func="cnt" op="lte" val="2">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
            <dgm:constr type="w" for="ch" ptType="sibTrans" op="equ"/>
            <dgm:constr type="primFontSz" for="des" forName="L1TextContainer" op="equ"/>
            <dgm:constr type="primFontSz" for="des" forName="L2TextContainer" op="equ"/>
          </dgm:constrLst>
        </dgm:if>
        <dgm:else name="constrForRest">
          <dgm:constrLst>
            <dgm:constr type="primFontSz" for="des" forName="L1TextContainer" val="20"/>
            <dgm:constr type="primFontSz" for="des" forName="L2TextContainer" refType="primFontSz" refFor="des" refForName="L1TextContainer" op="equ" fact="0.8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Lst>
        </dgm:else>
      </dgm:choose>
      <dgm:forEach name="nodesForEach" axis="ch" ptType="node">
        <dgm:layoutNode name="composite">
          <dgm:alg type="composite"/>
          <dgm:shape xmlns:r="http://schemas.openxmlformats.org/officeDocument/2006/relationships" r:blip="">
            <dgm:adjLst/>
          </dgm:shape>
          <dgm:choose name="CaseForPlacingNodesAboveAndBelowDivider">
            <dgm:if name="CaseForPlacingNodeAboveDivider" axis="self" ptType="node" func="posOdd" op="equ" val="1">
              <dgm:constrLst>
                <dgm:constr type="w" for="ch" forName="L1TextContainer" refType="w" fact="0.88"/>
                <dgm:constr type="l" for="ch" forName="L1TextContainer" refType="w" fact="0.06"/>
                <dgm:constr type="h" for="ch" forName="L1TextContainer" refType="h" fact="0.12"/>
                <dgm:constr type="t" for="ch" forName="L1TextContainer" refType="h" fact="0.31"/>
                <dgm:constr type="w" for="ch" forName="L2TextContainerWrapper" refType="w" fact="0.88"/>
                <dgm:constr type="l" for="ch" forName="L2TextContainerWrapper" refType="w" fact="0.06"/>
                <dgm:constr type="h" for="ch" forName="L2TextContainerWrapper" refType="h" fact="0.31"/>
                <dgm:constr type="b" for="ch" forName="L2TextContainerWrapper" refType="h" fact="0.31"/>
                <dgm:constr type="w" for="ch" forName="ConnectLine"/>
                <dgm:constr type="ctrX" for="ch" forName="ConnectLine" refType="w" fact="0.5"/>
                <dgm:constr type="h" for="ch" forName="ConnectLine" refType="h" fact="0.07"/>
                <dgm:constr type="t" for="ch" forName="ConnectLine" refType="h" fact="0.43"/>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5"/>
              </dgm:constrLst>
            </dgm:if>
            <dgm:else name="CaseForPlacingNodeBelowDivider">
              <dgm:constrLst>
                <dgm:constr type="w" for="ch" forName="L1TextContainer" refType="w" fact="0.88"/>
                <dgm:constr type="l" for="ch" forName="L1TextContainer" refType="w" fact="0.06"/>
                <dgm:constr type="h" for="ch" forName="L1TextContainer" refType="h" fact="0.12"/>
                <dgm:constr type="t" for="ch" forName="L1TextContainer" refType="h" fact="0.57"/>
                <dgm:constr type="w" for="ch" forName="L2TextContainerWrapper" refType="w" fact="0.88"/>
                <dgm:constr type="l" for="ch" forName="L2TextContainerWrapper" refType="w" fact="0.06"/>
                <dgm:constr type="h" for="ch" forName="L2TextContainerWrapper" refType="h" fact="0.31"/>
                <dgm:constr type="t" for="ch" forName="L2TextContainerWrapper" refType="h" fact="0.69"/>
                <dgm:constr type="w" for="ch" forName="ConnectLine"/>
                <dgm:constr type="ctrX" for="ch" forName="ConnectLine" refType="w" fact="0.5"/>
                <dgm:constr type="h" for="ch" forName="ConnectLine" refType="h" fact="0.07"/>
                <dgm:constr type="t" for="ch" forName="ConnectLine" refType="h" fact="0.5"/>
                <dgm:constr type="w" for="ch" forName="ConnectorPoint" refType="h" fact="0.022"/>
                <dgm:constr type="h" for="ch" forName="ConnectorPoint" refType="h" fact="0.022"/>
                <dgm:constr type="ctrX" for="ch" forName="ConnectorPoint" refType="w" fact="0.5"/>
                <dgm:constr type="ctrY" for="ch" forName="ConnectorPoint" refType="h" fact="0.5"/>
                <dgm:constr type="w" for="ch" forName="EmptyPlaceHolder" refType="w"/>
                <dgm:constr type="h" for="ch" forName="EmptyPlaceHolder" refType="h" fact="0.5"/>
                <dgm:constr type="t" for="ch" forName="EmptyPlaceHolder" refType="h" fact="0"/>
              </dgm:constrLst>
            </dgm:else>
          </dgm:choose>
          <dgm:layoutNode name="L1TextContainer" styleLbl="alignNode1">
            <dgm:varLst>
              <dgm:chMax val="1"/>
              <dgm:chPref val="1"/>
              <dgm:bulletEnabled val="1"/>
            </dgm:varLst>
            <dgm:alg type="tx">
              <dgm:param type="txAnchorVert" val="mid"/>
              <dgm:param type="parTxLTRAlign" val="ctr"/>
              <dgm:param type="parTxRTLAlign" val="ctr"/>
            </dgm:alg>
            <dgm:shape xmlns:r="http://schemas.openxmlformats.org/officeDocument/2006/relationships" type="rect" r:blip="">
              <dgm:adjLst/>
            </dgm:shape>
            <dgm:presOf axis="self"/>
            <dgm:constrLst>
              <dgm:constr type="tMarg" refType="primFontSz" fact="0.4"/>
              <dgm:constr type="bMarg" refType="primFontSz" fact="0.4"/>
              <dgm:constr type="lMarg" refType="primFontSz" fact="0.4"/>
              <dgm:constr type="rMarg" refType="primFontSz" fact="0.4"/>
            </dgm:constrLst>
            <dgm:ruleLst>
              <dgm:rule type="primFontSz" val="14" fact="NaN" max="NaN"/>
            </dgm:ruleLst>
          </dgm:layoutNode>
          <dgm:layoutNode name="L2TextContainerWrapper">
            <dgm:varLst>
              <dgm:bulletEnabled val="1"/>
            </dgm:varLst>
            <dgm:alg type="composite"/>
            <dgm:choose name="L2TextContainerConstr">
              <dgm:if name="CaseForPlacingL2TextContaineAboveDivider" axis="self" ptType="node" func="posOdd" op="equ" val="1">
                <dgm:constrLst>
                  <dgm:constr type="h" for="ch" forName="L2TextContainer" refType="h" fact="0.39"/>
                  <dgm:constr type="b" for="ch" forName="L2TextContainer" refType="h"/>
                  <dgm:constr type="h" for="ch" forName="FlexibleEmptyPlaceHolder" refType="h" fact="0.61"/>
                </dgm:constrLst>
              </dgm:if>
              <dgm:else name="CaseForPlacingL2TextContaineBelowDivider">
                <dgm:constrLst>
                  <dgm:constr type="h" for="ch" forName="L2TextContainer" refType="h" fact="0.39"/>
                  <dgm:constr type="h" for="ch" forName="FlexibleEmptyPlaceHolder" refType="h" fact="0.61"/>
                  <dgm:constr type="b" for="ch" forName="FlexibleEmptyPlaceHolder" refType="h"/>
                </dgm:constrLst>
              </dgm:else>
            </dgm:choose>
            <dgm:layoutNode name="L2TextContainer" styleLbl="bgAccFollowNode1" moveWith="L1TextContainer">
              <dgm:choose name="L2TextContainerAlgo">
                <dgm:if name="L2TextContainerAlgoLTR" func="var" arg="dir" op="equ" val="norm">
                  <dgm:alg type="tx">
                    <dgm:param type="txAnchorVert" val="mid"/>
                    <dgm:param type="parTxRTLAlign" val="l"/>
                    <dgm:param type="parTxLTRAlign" val="l"/>
                    <dgm:param type="txAnchorVertCh" val="mid"/>
                    <dgm:param type="shpTxRTLAlignCh" val="l"/>
                    <dgm:param type="shpTxLTRAlignCh" val="l"/>
                  </dgm:alg>
                </dgm:if>
                <dgm:else name="L2TextContainerAlgoRTL">
                  <dgm:alg type="tx">
                    <dgm:param type="txAnchorVert" val="mid"/>
                    <dgm:param type="parTxRTLAlign" val="r"/>
                    <dgm:param type="parTxLTRAlign" val="r"/>
                    <dgm:param type="txAnchorVertCh" val="mid"/>
                    <dgm:param type="shpTxRTLAlignCh" val="r"/>
                    <dgm:param type="shpTxLTRAlignCh" val="r"/>
                  </dgm:alg>
                </dgm:else>
              </dgm:choose>
              <dgm:shape xmlns:r="http://schemas.openxmlformats.org/officeDocument/2006/relationships" type="rect" r:blip="">
                <dgm:adjLst/>
              </dgm:shape>
              <dgm:presOf axis="des" ptType="node"/>
              <dgm:constrLst>
                <dgm:constr type="tMarg" refType="primFontSz" fact="0.75"/>
                <dgm:constr type="bMarg" refType="primFontSz" fact="0.75"/>
                <dgm:constr type="lMarg" refType="primFontSz" fact="0.75"/>
                <dgm:constr type="rMarg" refType="primFontSz" fact="0.75"/>
              </dgm:constrLst>
              <dgm:ruleLst>
                <dgm:rule type="h" val="INF" fact="NaN" max="NaN"/>
                <dgm:rule type="primFontSz" val="12" fact="NaN" max="NaN"/>
                <dgm:rule type="secFontSz" val="10" fact="NaN" max="NaN"/>
              </dgm:ruleLst>
            </dgm:layoutNode>
            <dgm:layoutNode name="FlexibleEmptyPlaceHolder">
              <dgm:alg type="sp"/>
              <dgm:shape xmlns:r="http://schemas.openxmlformats.org/officeDocument/2006/relationships" r:blip="">
                <dgm:adjLst/>
              </dgm:shape>
              <dgm:presOf/>
              <dgm:constrLst/>
            </dgm:layoutNode>
          </dgm:layoutNode>
          <dgm:layoutNode name="ConnectLine" styleLbl="sibTrans1D1" moveWith="L1TextContainer">
            <dgm:alg type="sp"/>
            <dgm:shape xmlns:r="http://schemas.openxmlformats.org/officeDocument/2006/relationships" type="line" r:blip="">
              <dgm:adjLst/>
            </dgm:shape>
            <dgm:presOf/>
            <dgm:constrLst/>
          </dgm:layoutNode>
          <dgm:layoutNode name="ConnectorPoint" styleLbl="node1" moveWith="L1TextContainer">
            <dgm:alg type="sp"/>
            <dgm:shape xmlns:r="http://schemas.openxmlformats.org/officeDocument/2006/relationships" rot="45" type="rect" r:blip="" zOrderOff="10">
              <dgm:adjLst/>
              <dgm:extLst>
                <a:ext uri="{B698B0E9-8C71-41B9-8309-B3DCBF30829C}">
                  <dgm1612:spPr xmlns:dgm1612="http://schemas.microsoft.com/office/drawing/2016/12/diagram">
                    <a:ln w="6350"/>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D58AAF-5E2B-43E0-AB60-A12306F89E77}" type="datetimeFigureOut">
              <a:rPr lang="en-US" smtClean="0"/>
              <a:t>6/1/2025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348C28-6120-4A7A-ACDD-F0CFF4E37DE7}" type="slidenum">
              <a:rPr lang="en-US" smtClean="0"/>
              <a:t>‹#›</a:t>
            </a:fld>
            <a:endParaRPr lang="en-US"/>
          </a:p>
        </p:txBody>
      </p:sp>
    </p:spTree>
    <p:extLst>
      <p:ext uri="{BB962C8B-B14F-4D97-AF65-F5344CB8AC3E}">
        <p14:creationId xmlns:p14="http://schemas.microsoft.com/office/powerpoint/2010/main" val="1768743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480FB6-108C-4B30-95FF-2EE9989262B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80A655D-C2E5-48B0-9C45-E65A9B1127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814EBFA-F505-43E9-8C5A-E469E93477AB}"/>
              </a:ext>
            </a:extLst>
          </p:cNvPr>
          <p:cNvSpPr>
            <a:spLocks noGrp="1"/>
          </p:cNvSpPr>
          <p:nvPr>
            <p:ph type="dt" sz="half" idx="10"/>
          </p:nvPr>
        </p:nvSpPr>
        <p:spPr/>
        <p:txBody>
          <a:bodyPr/>
          <a:lstStyle/>
          <a:p>
            <a:fld id="{07EDA485-CF65-40FA-A936-A2EF7BF8C915}" type="datetime1">
              <a:rPr lang="en-US" smtClean="0"/>
              <a:t>6/1/2025</a:t>
            </a:fld>
            <a:endParaRPr lang="en-US"/>
          </a:p>
        </p:txBody>
      </p:sp>
      <p:sp>
        <p:nvSpPr>
          <p:cNvPr id="5" name="Footer Placeholder 4">
            <a:extLst>
              <a:ext uri="{FF2B5EF4-FFF2-40B4-BE49-F238E27FC236}">
                <a16:creationId xmlns:a16="http://schemas.microsoft.com/office/drawing/2014/main" id="{8283FE50-C8D1-4A70-B61C-D236B531EA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4E12F8-F113-4B6D-A9F2-81D7DCF88605}"/>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3139113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633444-0872-4557-AFA0-E650D57002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A0FF62-BA2D-475B-BD89-5DE1B0099A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4A19B0-0D97-4712-9ED2-BE3E35E99C7B}"/>
              </a:ext>
            </a:extLst>
          </p:cNvPr>
          <p:cNvSpPr>
            <a:spLocks noGrp="1"/>
          </p:cNvSpPr>
          <p:nvPr>
            <p:ph type="dt" sz="half" idx="10"/>
          </p:nvPr>
        </p:nvSpPr>
        <p:spPr/>
        <p:txBody>
          <a:bodyPr/>
          <a:lstStyle/>
          <a:p>
            <a:fld id="{B365BADF-290D-47B7-AF2F-213C5BEDC61C}" type="datetime1">
              <a:rPr lang="en-US" smtClean="0"/>
              <a:t>6/1/2025</a:t>
            </a:fld>
            <a:endParaRPr lang="en-US"/>
          </a:p>
        </p:txBody>
      </p:sp>
      <p:sp>
        <p:nvSpPr>
          <p:cNvPr id="5" name="Footer Placeholder 4">
            <a:extLst>
              <a:ext uri="{FF2B5EF4-FFF2-40B4-BE49-F238E27FC236}">
                <a16:creationId xmlns:a16="http://schemas.microsoft.com/office/drawing/2014/main" id="{C5DF00BB-F917-4B83-9255-5ED4A2902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75F07E-A922-4E83-B51B-0094450C761F}"/>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21764897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5EA7F1-53BA-4803-A846-7FB474AD72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5288B59-413C-4294-9319-854A29B083F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BE5D5E-A411-4AAC-9316-2248D10EABFD}"/>
              </a:ext>
            </a:extLst>
          </p:cNvPr>
          <p:cNvSpPr>
            <a:spLocks noGrp="1"/>
          </p:cNvSpPr>
          <p:nvPr>
            <p:ph type="dt" sz="half" idx="10"/>
          </p:nvPr>
        </p:nvSpPr>
        <p:spPr/>
        <p:txBody>
          <a:bodyPr/>
          <a:lstStyle/>
          <a:p>
            <a:fld id="{BFD261B8-7390-4BBD-B847-75DDA8C88C66}" type="datetime1">
              <a:rPr lang="en-US" smtClean="0"/>
              <a:t>6/1/2025</a:t>
            </a:fld>
            <a:endParaRPr lang="en-US"/>
          </a:p>
        </p:txBody>
      </p:sp>
      <p:sp>
        <p:nvSpPr>
          <p:cNvPr id="5" name="Footer Placeholder 4">
            <a:extLst>
              <a:ext uri="{FF2B5EF4-FFF2-40B4-BE49-F238E27FC236}">
                <a16:creationId xmlns:a16="http://schemas.microsoft.com/office/drawing/2014/main" id="{8365379C-9BF3-401F-A236-1D5F97662E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8541CA3-C64B-4C23-914E-426E8281ACA2}"/>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2974386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FE5C9-D31E-431C-BBA7-2FFD6B529ABA}"/>
              </a:ext>
            </a:extLst>
          </p:cNvPr>
          <p:cNvSpPr>
            <a:spLocks noGrp="1"/>
          </p:cNvSpPr>
          <p:nvPr>
            <p:ph type="title"/>
          </p:nvPr>
        </p:nvSpPr>
        <p:spPr>
          <a:xfrm>
            <a:off x="838200" y="365125"/>
            <a:ext cx="10515600" cy="786781"/>
          </a:xfrm>
        </p:spPr>
        <p:txBody>
          <a:bodyPr>
            <a:norm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C4ECD91E-CCC8-4495-9DE7-52AC923CB879}"/>
              </a:ext>
            </a:extLst>
          </p:cNvPr>
          <p:cNvSpPr>
            <a:spLocks noGrp="1"/>
          </p:cNvSpPr>
          <p:nvPr>
            <p:ph idx="1"/>
          </p:nvPr>
        </p:nvSpPr>
        <p:spPr>
          <a:xfrm>
            <a:off x="838200" y="1401288"/>
            <a:ext cx="10515600" cy="4775675"/>
          </a:xfrm>
        </p:spPr>
        <p:txBody>
          <a:bodyPr>
            <a:normAutofit/>
          </a:bodyPr>
          <a:lstStyle>
            <a:lvl1pPr>
              <a:spcBef>
                <a:spcPts val="600"/>
              </a:spcBef>
              <a:spcAft>
                <a:spcPts val="600"/>
              </a:spcAft>
              <a:defRPr sz="2000"/>
            </a:lvl1pPr>
            <a:lvl2pPr>
              <a:spcBef>
                <a:spcPts val="600"/>
              </a:spcBef>
              <a:spcAft>
                <a:spcPts val="600"/>
              </a:spcAft>
              <a:defRPr sz="2000"/>
            </a:lvl2pPr>
            <a:lvl3pPr>
              <a:spcBef>
                <a:spcPts val="600"/>
              </a:spcBef>
              <a:spcAft>
                <a:spcPts val="600"/>
              </a:spcAft>
              <a:defRPr sz="2000"/>
            </a:lvl3pPr>
            <a:lvl4pPr>
              <a:spcBef>
                <a:spcPts val="600"/>
              </a:spcBef>
              <a:spcAft>
                <a:spcPts val="600"/>
              </a:spcAft>
              <a:defRPr sz="2000"/>
            </a:lvl4pPr>
            <a:lvl5pPr>
              <a:spcBef>
                <a:spcPts val="600"/>
              </a:spcBef>
              <a:spcAft>
                <a:spcPts val="600"/>
              </a:spcAft>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A2BCDC-F4D1-438A-9B80-2ABD6578D49A}"/>
              </a:ext>
            </a:extLst>
          </p:cNvPr>
          <p:cNvSpPr>
            <a:spLocks noGrp="1"/>
          </p:cNvSpPr>
          <p:nvPr>
            <p:ph type="dt" sz="half" idx="10"/>
          </p:nvPr>
        </p:nvSpPr>
        <p:spPr/>
        <p:txBody>
          <a:bodyPr/>
          <a:lstStyle/>
          <a:p>
            <a:fld id="{1443F0BB-62EA-4469-8DBC-EE272DB20645}" type="datetime1">
              <a:rPr lang="en-US" smtClean="0"/>
              <a:t>6/1/2025</a:t>
            </a:fld>
            <a:endParaRPr lang="en-US"/>
          </a:p>
        </p:txBody>
      </p:sp>
      <p:sp>
        <p:nvSpPr>
          <p:cNvPr id="6" name="Slide Number Placeholder 5">
            <a:extLst>
              <a:ext uri="{FF2B5EF4-FFF2-40B4-BE49-F238E27FC236}">
                <a16:creationId xmlns:a16="http://schemas.microsoft.com/office/drawing/2014/main" id="{3AD268B5-3133-4198-AA84-AA70FE084EB2}"/>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4142897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34847-A1E2-42DE-8A4B-AA45E1F88AA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C477DE-6600-4EC5-B48D-30340250B9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E25657-D582-4430-B3F1-A0CF97EEAAEB}"/>
              </a:ext>
            </a:extLst>
          </p:cNvPr>
          <p:cNvSpPr>
            <a:spLocks noGrp="1"/>
          </p:cNvSpPr>
          <p:nvPr>
            <p:ph type="dt" sz="half" idx="10"/>
          </p:nvPr>
        </p:nvSpPr>
        <p:spPr/>
        <p:txBody>
          <a:bodyPr/>
          <a:lstStyle/>
          <a:p>
            <a:fld id="{9254D35C-5799-4CFE-9468-14D2239D203F}" type="datetime1">
              <a:rPr lang="en-US" smtClean="0"/>
              <a:t>6/1/2025</a:t>
            </a:fld>
            <a:endParaRPr lang="en-US"/>
          </a:p>
        </p:txBody>
      </p:sp>
      <p:sp>
        <p:nvSpPr>
          <p:cNvPr id="5" name="Footer Placeholder 4">
            <a:extLst>
              <a:ext uri="{FF2B5EF4-FFF2-40B4-BE49-F238E27FC236}">
                <a16:creationId xmlns:a16="http://schemas.microsoft.com/office/drawing/2014/main" id="{41C4BD00-FA64-48C0-A97B-535FA0A1D7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A988DA-05E8-4C9A-95DA-367AB6FC390D}"/>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3604191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89497-5CA9-4674-BE9C-65EC723DD85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8F15F48-50C5-48C9-B9A6-CA94B2C298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1C68AAA-2BA7-4B80-A830-9D633CE482C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FCFECD-A3D3-4E76-AC37-8D7B1AF2B306}"/>
              </a:ext>
            </a:extLst>
          </p:cNvPr>
          <p:cNvSpPr>
            <a:spLocks noGrp="1"/>
          </p:cNvSpPr>
          <p:nvPr>
            <p:ph type="dt" sz="half" idx="10"/>
          </p:nvPr>
        </p:nvSpPr>
        <p:spPr/>
        <p:txBody>
          <a:bodyPr/>
          <a:lstStyle/>
          <a:p>
            <a:fld id="{F9EB8F0D-C934-402F-BA03-F70650F7A360}" type="datetime1">
              <a:rPr lang="en-US" smtClean="0"/>
              <a:t>6/1/2025</a:t>
            </a:fld>
            <a:endParaRPr lang="en-US"/>
          </a:p>
        </p:txBody>
      </p:sp>
      <p:sp>
        <p:nvSpPr>
          <p:cNvPr id="6" name="Footer Placeholder 5">
            <a:extLst>
              <a:ext uri="{FF2B5EF4-FFF2-40B4-BE49-F238E27FC236}">
                <a16:creationId xmlns:a16="http://schemas.microsoft.com/office/drawing/2014/main" id="{2C625C7F-8C37-4BD2-B820-476BECB3EA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F9D6368-A367-49C0-B272-910ED75930E6}"/>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633089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5740C-D4D5-4E7F-9B11-E81D7D2A6A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6232F2-9E8A-47A9-8FBD-5F83A4EB47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23DBCDE-A0EB-466F-8BE8-A8C6268D3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CE4B42-9AF4-455C-9971-24EE4E2CAF5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4A9F0A3-FB9F-4341-B2EF-3018E7184E2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5487126-6643-48AD-B4FC-AC487AF2499E}"/>
              </a:ext>
            </a:extLst>
          </p:cNvPr>
          <p:cNvSpPr>
            <a:spLocks noGrp="1"/>
          </p:cNvSpPr>
          <p:nvPr>
            <p:ph type="dt" sz="half" idx="10"/>
          </p:nvPr>
        </p:nvSpPr>
        <p:spPr/>
        <p:txBody>
          <a:bodyPr/>
          <a:lstStyle/>
          <a:p>
            <a:fld id="{5813B1BB-754A-4DCD-87C0-32028F40FD76}" type="datetime1">
              <a:rPr lang="en-US" smtClean="0"/>
              <a:t>6/1/2025</a:t>
            </a:fld>
            <a:endParaRPr lang="en-US"/>
          </a:p>
        </p:txBody>
      </p:sp>
      <p:sp>
        <p:nvSpPr>
          <p:cNvPr id="8" name="Footer Placeholder 7">
            <a:extLst>
              <a:ext uri="{FF2B5EF4-FFF2-40B4-BE49-F238E27FC236}">
                <a16:creationId xmlns:a16="http://schemas.microsoft.com/office/drawing/2014/main" id="{AA14AA1A-3EE6-4E96-8849-3C47FDF4797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619C6B-0E09-4551-A43D-224D0A0AA0A4}"/>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27561421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4D4A6-76F8-45B9-98D4-44276538D4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D1B5D00-3A2F-4AC4-BCEC-3F93C79535B8}"/>
              </a:ext>
            </a:extLst>
          </p:cNvPr>
          <p:cNvSpPr>
            <a:spLocks noGrp="1"/>
          </p:cNvSpPr>
          <p:nvPr>
            <p:ph type="dt" sz="half" idx="10"/>
          </p:nvPr>
        </p:nvSpPr>
        <p:spPr/>
        <p:txBody>
          <a:bodyPr/>
          <a:lstStyle/>
          <a:p>
            <a:fld id="{A51BF453-F4C5-44A1-A41D-208320299EEC}" type="datetime1">
              <a:rPr lang="en-US" smtClean="0"/>
              <a:t>6/1/2025</a:t>
            </a:fld>
            <a:endParaRPr lang="en-US"/>
          </a:p>
        </p:txBody>
      </p:sp>
      <p:sp>
        <p:nvSpPr>
          <p:cNvPr id="4" name="Footer Placeholder 3">
            <a:extLst>
              <a:ext uri="{FF2B5EF4-FFF2-40B4-BE49-F238E27FC236}">
                <a16:creationId xmlns:a16="http://schemas.microsoft.com/office/drawing/2014/main" id="{A3215A94-5434-4E85-BDFF-AC8660129CA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06D6D82-5AAE-4B98-8473-434DFC4A8B28}"/>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26092659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1408CB9-671F-41B6-88C6-0E05B71322F7}"/>
              </a:ext>
            </a:extLst>
          </p:cNvPr>
          <p:cNvSpPr>
            <a:spLocks noGrp="1"/>
          </p:cNvSpPr>
          <p:nvPr>
            <p:ph type="dt" sz="half" idx="10"/>
          </p:nvPr>
        </p:nvSpPr>
        <p:spPr/>
        <p:txBody>
          <a:bodyPr/>
          <a:lstStyle/>
          <a:p>
            <a:fld id="{E584B4C8-B8B7-4123-A586-74F5FA802E57}" type="datetime1">
              <a:rPr lang="en-US" smtClean="0"/>
              <a:t>6/1/2025</a:t>
            </a:fld>
            <a:endParaRPr lang="en-US"/>
          </a:p>
        </p:txBody>
      </p:sp>
      <p:sp>
        <p:nvSpPr>
          <p:cNvPr id="3" name="Footer Placeholder 2">
            <a:extLst>
              <a:ext uri="{FF2B5EF4-FFF2-40B4-BE49-F238E27FC236}">
                <a16:creationId xmlns:a16="http://schemas.microsoft.com/office/drawing/2014/main" id="{2CD6862E-3D3F-4D3C-9537-56BE3F60080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1825E76-7B64-4D2C-AAA2-1FEBDA3BFAB5}"/>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330787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6618A-D046-48F8-A350-E2FA5866F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C8374E5-4566-4FE6-9028-AFFA08A2BC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EFBCCB5-E7DF-4BE7-B8B0-B38801BC06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FB9FB7B-4AAF-4F21-A466-BA93923B5C43}"/>
              </a:ext>
            </a:extLst>
          </p:cNvPr>
          <p:cNvSpPr>
            <a:spLocks noGrp="1"/>
          </p:cNvSpPr>
          <p:nvPr>
            <p:ph type="dt" sz="half" idx="10"/>
          </p:nvPr>
        </p:nvSpPr>
        <p:spPr/>
        <p:txBody>
          <a:bodyPr/>
          <a:lstStyle/>
          <a:p>
            <a:fld id="{282EC547-9D91-458B-AB17-4D0B89EB1740}" type="datetime1">
              <a:rPr lang="en-US" smtClean="0"/>
              <a:t>6/1/2025</a:t>
            </a:fld>
            <a:endParaRPr lang="en-US"/>
          </a:p>
        </p:txBody>
      </p:sp>
      <p:sp>
        <p:nvSpPr>
          <p:cNvPr id="6" name="Footer Placeholder 5">
            <a:extLst>
              <a:ext uri="{FF2B5EF4-FFF2-40B4-BE49-F238E27FC236}">
                <a16:creationId xmlns:a16="http://schemas.microsoft.com/office/drawing/2014/main" id="{93D0D06A-DC63-4E3C-95A9-8EE6D938B77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CBAAFB-50A3-4707-AB24-33B4A744BA2F}"/>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136330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F405-6907-46DA-A52A-59FA9FE7A3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220EC01-54BB-440D-A3C8-D739C15FE14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2403BA-4E46-4C3A-8DFF-C0DC0AF9BF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53397-1CD5-45E4-B29C-EA99B2B6CB49}"/>
              </a:ext>
            </a:extLst>
          </p:cNvPr>
          <p:cNvSpPr>
            <a:spLocks noGrp="1"/>
          </p:cNvSpPr>
          <p:nvPr>
            <p:ph type="dt" sz="half" idx="10"/>
          </p:nvPr>
        </p:nvSpPr>
        <p:spPr/>
        <p:txBody>
          <a:bodyPr/>
          <a:lstStyle/>
          <a:p>
            <a:fld id="{32F4D0A5-287B-45DD-92DF-34FD5D836AA8}" type="datetime1">
              <a:rPr lang="en-US" smtClean="0"/>
              <a:t>6/1/2025</a:t>
            </a:fld>
            <a:endParaRPr lang="en-US"/>
          </a:p>
        </p:txBody>
      </p:sp>
      <p:sp>
        <p:nvSpPr>
          <p:cNvPr id="6" name="Footer Placeholder 5">
            <a:extLst>
              <a:ext uri="{FF2B5EF4-FFF2-40B4-BE49-F238E27FC236}">
                <a16:creationId xmlns:a16="http://schemas.microsoft.com/office/drawing/2014/main" id="{B5D5DEF4-1C87-4603-871F-515CA3BE45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0E11E9-DC11-48E2-9DF3-A9005CADDDEF}"/>
              </a:ext>
            </a:extLst>
          </p:cNvPr>
          <p:cNvSpPr>
            <a:spLocks noGrp="1"/>
          </p:cNvSpPr>
          <p:nvPr>
            <p:ph type="sldNum" sz="quarter" idx="12"/>
          </p:nvPr>
        </p:nvSpPr>
        <p:spPr/>
        <p:txBody>
          <a:bodyPr/>
          <a:lstStyle/>
          <a:p>
            <a:fld id="{1840B351-084E-415A-AE48-C2C6C8DB746F}" type="slidenum">
              <a:rPr lang="en-US" smtClean="0"/>
              <a:t>‹#›</a:t>
            </a:fld>
            <a:endParaRPr lang="en-US"/>
          </a:p>
        </p:txBody>
      </p:sp>
    </p:spTree>
    <p:extLst>
      <p:ext uri="{BB962C8B-B14F-4D97-AF65-F5344CB8AC3E}">
        <p14:creationId xmlns:p14="http://schemas.microsoft.com/office/powerpoint/2010/main" val="186296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E9EA15-9F6E-4031-B533-B2E7F36EB1D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A290F1-32B0-4FF6-A9E6-523DF098C0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493415-6D87-4B94-B765-6D6C6E419E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298C8E-BF83-4915-B4C0-D86E3AD24BF7}" type="datetime1">
              <a:rPr lang="en-US" smtClean="0"/>
              <a:t>6/1/2025</a:t>
            </a:fld>
            <a:endParaRPr lang="en-US"/>
          </a:p>
        </p:txBody>
      </p:sp>
      <p:sp>
        <p:nvSpPr>
          <p:cNvPr id="5" name="Footer Placeholder 4">
            <a:extLst>
              <a:ext uri="{FF2B5EF4-FFF2-40B4-BE49-F238E27FC236}">
                <a16:creationId xmlns:a16="http://schemas.microsoft.com/office/drawing/2014/main" id="{9E1FEA07-8977-400C-AF54-9422F103138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AE8FDB-0E4F-4E2A-A483-38CD7B87FE3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840B351-084E-415A-AE48-C2C6C8DB746F}" type="slidenum">
              <a:rPr lang="en-US" smtClean="0"/>
              <a:t>‹#›</a:t>
            </a:fld>
            <a:endParaRPr lang="en-US"/>
          </a:p>
        </p:txBody>
      </p:sp>
    </p:spTree>
    <p:extLst>
      <p:ext uri="{BB962C8B-B14F-4D97-AF65-F5344CB8AC3E}">
        <p14:creationId xmlns:p14="http://schemas.microsoft.com/office/powerpoint/2010/main" val="42141688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youtu.be/FkxyT27xRH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s://youtu.be/FkxyT27xRH0"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s://youtu.be/FkxyT27xRH0" TargetMode="External"/><Relationship Id="rId3" Type="http://schemas.openxmlformats.org/officeDocument/2006/relationships/hyperlink" Target="https://arxiv.org/abs/1112.4647" TargetMode="External"/><Relationship Id="rId7" Type="http://schemas.openxmlformats.org/officeDocument/2006/relationships/hyperlink" Target="https://en.wikipedia.org/wiki/Naturalness_(physics)" TargetMode="External"/><Relationship Id="rId2" Type="http://schemas.openxmlformats.org/officeDocument/2006/relationships/hyperlink" Target="https://plato.stanford.edu/entries/fine-tuning/" TargetMode="External"/><Relationship Id="rId1" Type="http://schemas.openxmlformats.org/officeDocument/2006/relationships/slideLayout" Target="../slideLayouts/slideLayout2.xml"/><Relationship Id="rId6" Type="http://schemas.openxmlformats.org/officeDocument/2006/relationships/hyperlink" Target="https://youtu.be/5OoYzcxzvvM" TargetMode="External"/><Relationship Id="rId5" Type="http://schemas.openxmlformats.org/officeDocument/2006/relationships/hyperlink" Target="https://youtu.be/NixhL0CoH2s" TargetMode="External"/><Relationship Id="rId4" Type="http://schemas.openxmlformats.org/officeDocument/2006/relationships/hyperlink" Target="https://www.closertotruth.com/search/site/luke%20barne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4AB703CD-E3E6-4096-9997-558611ECBC02}"/>
              </a:ext>
            </a:extLst>
          </p:cNvPr>
          <p:cNvSpPr>
            <a:spLocks noGrp="1"/>
          </p:cNvSpPr>
          <p:nvPr>
            <p:ph type="ctrTitle"/>
          </p:nvPr>
        </p:nvSpPr>
        <p:spPr>
          <a:xfrm>
            <a:off x="4903099" y="2571909"/>
            <a:ext cx="5875165" cy="2826912"/>
          </a:xfrm>
        </p:spPr>
        <p:txBody>
          <a:bodyPr anchor="ctr">
            <a:normAutofit fontScale="90000"/>
          </a:bodyPr>
          <a:lstStyle/>
          <a:p>
            <a:pPr algn="l"/>
            <a:r>
              <a:rPr lang="en-US" sz="3800" dirty="0">
                <a:solidFill>
                  <a:srgbClr val="FFFFFF"/>
                </a:solidFill>
              </a:rPr>
              <a:t>Fine Tuning and Christian Faith </a:t>
            </a:r>
            <a:br>
              <a:rPr lang="en-US" sz="3800" dirty="0">
                <a:solidFill>
                  <a:srgbClr val="FFFFFF"/>
                </a:solidFill>
              </a:rPr>
            </a:br>
            <a:br>
              <a:rPr lang="en-US" sz="3800" dirty="0">
                <a:solidFill>
                  <a:srgbClr val="FFFFFF"/>
                </a:solidFill>
              </a:rPr>
            </a:br>
            <a:r>
              <a:rPr lang="en-US" sz="3800" dirty="0">
                <a:solidFill>
                  <a:srgbClr val="FFFFFF"/>
                </a:solidFill>
              </a:rPr>
              <a:t>Review and Observations by David Seuss</a:t>
            </a:r>
            <a:br>
              <a:rPr lang="en-US" sz="3800" dirty="0">
                <a:solidFill>
                  <a:srgbClr val="FFFFFF"/>
                </a:solidFill>
              </a:rPr>
            </a:br>
            <a:br>
              <a:rPr lang="en-US" sz="3800" dirty="0">
                <a:solidFill>
                  <a:srgbClr val="FFFFFF"/>
                </a:solidFill>
              </a:rPr>
            </a:br>
            <a:r>
              <a:rPr lang="en-US" sz="1600" dirty="0">
                <a:solidFill>
                  <a:srgbClr val="FFFFFF"/>
                </a:solidFill>
              </a:rPr>
              <a:t>February 2021</a:t>
            </a:r>
          </a:p>
        </p:txBody>
      </p:sp>
      <p:sp>
        <p:nvSpPr>
          <p:cNvPr id="11"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556141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B2D73768-3BB1-4754-8D5D-E696E9A2354B}"/>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Some of the physical constants of the universe</a:t>
            </a:r>
          </a:p>
        </p:txBody>
      </p:sp>
      <p:sp>
        <p:nvSpPr>
          <p:cNvPr id="3" name="Content Placeholder 2">
            <a:extLst>
              <a:ext uri="{FF2B5EF4-FFF2-40B4-BE49-F238E27FC236}">
                <a16:creationId xmlns:a16="http://schemas.microsoft.com/office/drawing/2014/main" id="{32D5B185-61D6-49F8-BF29-86E3C3AF7227}"/>
              </a:ext>
            </a:extLst>
          </p:cNvPr>
          <p:cNvSpPr>
            <a:spLocks noGrp="1"/>
          </p:cNvSpPr>
          <p:nvPr>
            <p:ph idx="1"/>
          </p:nvPr>
        </p:nvSpPr>
        <p:spPr>
          <a:xfrm>
            <a:off x="4998027" y="962924"/>
            <a:ext cx="6525220" cy="4616849"/>
          </a:xfrm>
        </p:spPr>
        <p:txBody>
          <a:bodyPr numCol="3" anchor="ctr">
            <a:noAutofit/>
          </a:bodyPr>
          <a:lstStyle/>
          <a:p>
            <a:pPr>
              <a:spcBef>
                <a:spcPts val="500"/>
              </a:spcBef>
              <a:spcAft>
                <a:spcPts val="500"/>
              </a:spcAft>
            </a:pPr>
            <a:r>
              <a:rPr lang="en-US" sz="1100" dirty="0"/>
              <a:t>speed of light in vacuum</a:t>
            </a:r>
          </a:p>
          <a:p>
            <a:pPr>
              <a:spcBef>
                <a:spcPts val="500"/>
              </a:spcBef>
              <a:spcAft>
                <a:spcPts val="500"/>
              </a:spcAft>
            </a:pPr>
            <a:r>
              <a:rPr lang="en-US" sz="1100" dirty="0"/>
              <a:t>Planck constant</a:t>
            </a:r>
          </a:p>
          <a:p>
            <a:pPr>
              <a:spcBef>
                <a:spcPts val="500"/>
              </a:spcBef>
              <a:spcAft>
                <a:spcPts val="500"/>
              </a:spcAft>
            </a:pPr>
            <a:r>
              <a:rPr lang="en-US" sz="1100" dirty="0"/>
              <a:t>reduced Planck constant</a:t>
            </a:r>
          </a:p>
          <a:p>
            <a:pPr>
              <a:spcBef>
                <a:spcPts val="500"/>
              </a:spcBef>
              <a:spcAft>
                <a:spcPts val="500"/>
              </a:spcAft>
            </a:pPr>
            <a:r>
              <a:rPr lang="en-US" sz="1100" dirty="0"/>
              <a:t>Newtonian constant of gravitation</a:t>
            </a:r>
          </a:p>
          <a:p>
            <a:pPr>
              <a:spcBef>
                <a:spcPts val="500"/>
              </a:spcBef>
              <a:spcAft>
                <a:spcPts val="500"/>
              </a:spcAft>
            </a:pPr>
            <a:r>
              <a:rPr lang="en-US" sz="1100" dirty="0"/>
              <a:t>vacuum electric permittivity</a:t>
            </a:r>
          </a:p>
          <a:p>
            <a:pPr>
              <a:spcBef>
                <a:spcPts val="500"/>
              </a:spcBef>
              <a:spcAft>
                <a:spcPts val="500"/>
              </a:spcAft>
            </a:pPr>
            <a:r>
              <a:rPr lang="en-US" sz="1100" dirty="0"/>
              <a:t>vacuum magnetic permeability</a:t>
            </a:r>
          </a:p>
          <a:p>
            <a:pPr>
              <a:spcBef>
                <a:spcPts val="500"/>
              </a:spcBef>
              <a:spcAft>
                <a:spcPts val="500"/>
              </a:spcAft>
            </a:pPr>
            <a:r>
              <a:rPr lang="en-US" sz="1100" dirty="0"/>
              <a:t>characteristic impedance of vacuum</a:t>
            </a:r>
          </a:p>
          <a:p>
            <a:pPr>
              <a:spcBef>
                <a:spcPts val="500"/>
              </a:spcBef>
              <a:spcAft>
                <a:spcPts val="500"/>
              </a:spcAft>
            </a:pPr>
            <a:r>
              <a:rPr lang="en-US" sz="1100" dirty="0"/>
              <a:t>elementary charge</a:t>
            </a:r>
          </a:p>
          <a:p>
            <a:pPr>
              <a:spcBef>
                <a:spcPts val="500"/>
              </a:spcBef>
              <a:spcAft>
                <a:spcPts val="500"/>
              </a:spcAft>
            </a:pPr>
            <a:r>
              <a:rPr lang="en-US" sz="1100" dirty="0"/>
              <a:t>Avogadro constant</a:t>
            </a:r>
          </a:p>
          <a:p>
            <a:pPr>
              <a:spcBef>
                <a:spcPts val="500"/>
              </a:spcBef>
              <a:spcAft>
                <a:spcPts val="500"/>
              </a:spcAft>
            </a:pPr>
            <a:r>
              <a:rPr lang="en-US" sz="1100" dirty="0"/>
              <a:t>Boltzmann constant</a:t>
            </a:r>
          </a:p>
          <a:p>
            <a:pPr>
              <a:spcBef>
                <a:spcPts val="500"/>
              </a:spcBef>
              <a:spcAft>
                <a:spcPts val="500"/>
              </a:spcAft>
            </a:pPr>
            <a:r>
              <a:rPr lang="en-US" sz="1100" dirty="0"/>
              <a:t>conductance quantum</a:t>
            </a:r>
          </a:p>
          <a:p>
            <a:pPr>
              <a:spcBef>
                <a:spcPts val="500"/>
              </a:spcBef>
              <a:spcAft>
                <a:spcPts val="500"/>
              </a:spcAft>
            </a:pPr>
            <a:r>
              <a:rPr lang="en-US" sz="1100" dirty="0"/>
              <a:t>Josephson constant</a:t>
            </a:r>
          </a:p>
          <a:p>
            <a:pPr>
              <a:spcBef>
                <a:spcPts val="500"/>
              </a:spcBef>
              <a:spcAft>
                <a:spcPts val="500"/>
              </a:spcAft>
            </a:pPr>
            <a:r>
              <a:rPr lang="en-US" sz="1100" dirty="0"/>
              <a:t>von Klitzing constant</a:t>
            </a:r>
          </a:p>
          <a:p>
            <a:pPr>
              <a:spcBef>
                <a:spcPts val="500"/>
              </a:spcBef>
              <a:spcAft>
                <a:spcPts val="500"/>
              </a:spcAft>
            </a:pPr>
            <a:r>
              <a:rPr lang="en-US" sz="1100" dirty="0"/>
              <a:t>magnetic flux quantum</a:t>
            </a:r>
          </a:p>
          <a:p>
            <a:pPr>
              <a:spcBef>
                <a:spcPts val="500"/>
              </a:spcBef>
              <a:spcAft>
                <a:spcPts val="500"/>
              </a:spcAft>
            </a:pPr>
            <a:r>
              <a:rPr lang="en-US" sz="1100" dirty="0"/>
              <a:t>inverse conductance quantum</a:t>
            </a:r>
          </a:p>
          <a:p>
            <a:pPr>
              <a:spcBef>
                <a:spcPts val="500"/>
              </a:spcBef>
              <a:spcAft>
                <a:spcPts val="500"/>
              </a:spcAft>
            </a:pPr>
            <a:r>
              <a:rPr lang="en-US" sz="1100" dirty="0"/>
              <a:t>Bohr magneton</a:t>
            </a:r>
          </a:p>
          <a:p>
            <a:pPr>
              <a:spcBef>
                <a:spcPts val="500"/>
              </a:spcBef>
              <a:spcAft>
                <a:spcPts val="500"/>
              </a:spcAft>
            </a:pPr>
            <a:r>
              <a:rPr lang="en-US" sz="1100" dirty="0"/>
              <a:t>nuclear magneton</a:t>
            </a:r>
          </a:p>
          <a:p>
            <a:pPr>
              <a:spcBef>
                <a:spcPts val="500"/>
              </a:spcBef>
              <a:spcAft>
                <a:spcPts val="500"/>
              </a:spcAft>
            </a:pPr>
            <a:r>
              <a:rPr lang="en-US" sz="1100" dirty="0"/>
              <a:t>fine-structure constant</a:t>
            </a:r>
          </a:p>
          <a:p>
            <a:pPr>
              <a:spcBef>
                <a:spcPts val="500"/>
              </a:spcBef>
              <a:spcAft>
                <a:spcPts val="500"/>
              </a:spcAft>
            </a:pPr>
            <a:r>
              <a:rPr lang="en-US" sz="1100" dirty="0"/>
              <a:t>inverse fine-structure constant</a:t>
            </a:r>
          </a:p>
          <a:p>
            <a:pPr>
              <a:spcBef>
                <a:spcPts val="500"/>
              </a:spcBef>
              <a:spcAft>
                <a:spcPts val="500"/>
              </a:spcAft>
            </a:pPr>
            <a:r>
              <a:rPr lang="en-US" sz="1100" dirty="0"/>
              <a:t>electron mass</a:t>
            </a:r>
          </a:p>
          <a:p>
            <a:pPr>
              <a:spcBef>
                <a:spcPts val="500"/>
              </a:spcBef>
              <a:spcAft>
                <a:spcPts val="500"/>
              </a:spcAft>
            </a:pPr>
            <a:r>
              <a:rPr lang="en-US" sz="1100" dirty="0"/>
              <a:t>proton mass</a:t>
            </a:r>
          </a:p>
          <a:p>
            <a:pPr>
              <a:spcBef>
                <a:spcPts val="500"/>
              </a:spcBef>
              <a:spcAft>
                <a:spcPts val="500"/>
              </a:spcAft>
            </a:pPr>
            <a:r>
              <a:rPr lang="en-US" sz="1100" dirty="0"/>
              <a:t>neutron mass</a:t>
            </a:r>
          </a:p>
          <a:p>
            <a:pPr>
              <a:spcBef>
                <a:spcPts val="500"/>
              </a:spcBef>
              <a:spcAft>
                <a:spcPts val="500"/>
              </a:spcAft>
            </a:pPr>
            <a:r>
              <a:rPr lang="en-US" sz="1100" dirty="0"/>
              <a:t>Bohr radius</a:t>
            </a:r>
          </a:p>
          <a:p>
            <a:pPr>
              <a:spcBef>
                <a:spcPts val="500"/>
              </a:spcBef>
              <a:spcAft>
                <a:spcPts val="500"/>
              </a:spcAft>
            </a:pPr>
            <a:r>
              <a:rPr lang="en-US" sz="1100" dirty="0"/>
              <a:t>classical electron radius</a:t>
            </a:r>
          </a:p>
          <a:p>
            <a:pPr>
              <a:spcBef>
                <a:spcPts val="500"/>
              </a:spcBef>
              <a:spcAft>
                <a:spcPts val="500"/>
              </a:spcAft>
            </a:pPr>
            <a:r>
              <a:rPr lang="en-US" sz="1100" dirty="0"/>
              <a:t>electron g-factor</a:t>
            </a:r>
          </a:p>
          <a:p>
            <a:pPr>
              <a:spcBef>
                <a:spcPts val="500"/>
              </a:spcBef>
              <a:spcAft>
                <a:spcPts val="500"/>
              </a:spcAft>
            </a:pPr>
            <a:r>
              <a:rPr lang="en-US" sz="1100" dirty="0"/>
              <a:t>Fermi coupling constant</a:t>
            </a:r>
          </a:p>
          <a:p>
            <a:pPr>
              <a:spcBef>
                <a:spcPts val="500"/>
              </a:spcBef>
              <a:spcAft>
                <a:spcPts val="500"/>
              </a:spcAft>
            </a:pPr>
            <a:r>
              <a:rPr lang="en-US" sz="1100" dirty="0"/>
              <a:t>Hartree energy</a:t>
            </a:r>
          </a:p>
          <a:p>
            <a:pPr>
              <a:spcBef>
                <a:spcPts val="500"/>
              </a:spcBef>
              <a:spcAft>
                <a:spcPts val="500"/>
              </a:spcAft>
            </a:pPr>
            <a:r>
              <a:rPr lang="en-US" sz="1100" dirty="0"/>
              <a:t>quantum of circulation</a:t>
            </a:r>
          </a:p>
          <a:p>
            <a:pPr>
              <a:spcBef>
                <a:spcPts val="500"/>
              </a:spcBef>
              <a:spcAft>
                <a:spcPts val="500"/>
              </a:spcAft>
            </a:pPr>
            <a:r>
              <a:rPr lang="en-US" sz="1100" dirty="0"/>
              <a:t>Rydberg constant</a:t>
            </a:r>
          </a:p>
          <a:p>
            <a:pPr>
              <a:spcBef>
                <a:spcPts val="500"/>
              </a:spcBef>
              <a:spcAft>
                <a:spcPts val="500"/>
              </a:spcAft>
            </a:pPr>
            <a:r>
              <a:rPr lang="en-US" sz="1100" dirty="0"/>
              <a:t>Thomson cross section</a:t>
            </a:r>
          </a:p>
          <a:p>
            <a:pPr>
              <a:spcBef>
                <a:spcPts val="500"/>
              </a:spcBef>
              <a:spcAft>
                <a:spcPts val="500"/>
              </a:spcAft>
            </a:pPr>
            <a:r>
              <a:rPr lang="en-US" sz="1100" dirty="0"/>
              <a:t>weak mixing angle</a:t>
            </a:r>
          </a:p>
          <a:p>
            <a:pPr>
              <a:spcBef>
                <a:spcPts val="500"/>
              </a:spcBef>
              <a:spcAft>
                <a:spcPts val="500"/>
              </a:spcAft>
            </a:pPr>
            <a:r>
              <a:rPr lang="en-US" sz="1100" dirty="0"/>
              <a:t>atomic mass constant</a:t>
            </a:r>
          </a:p>
          <a:p>
            <a:pPr>
              <a:spcBef>
                <a:spcPts val="500"/>
              </a:spcBef>
              <a:spcAft>
                <a:spcPts val="500"/>
              </a:spcAft>
            </a:pPr>
            <a:r>
              <a:rPr lang="en-US" sz="1100" dirty="0"/>
              <a:t>Faraday constant</a:t>
            </a:r>
          </a:p>
          <a:p>
            <a:pPr>
              <a:spcBef>
                <a:spcPts val="500"/>
              </a:spcBef>
              <a:spcAft>
                <a:spcPts val="500"/>
              </a:spcAft>
            </a:pPr>
            <a:r>
              <a:rPr lang="en-US" sz="1100" dirty="0"/>
              <a:t>molar gas constant</a:t>
            </a:r>
          </a:p>
          <a:p>
            <a:pPr>
              <a:spcBef>
                <a:spcPts val="500"/>
              </a:spcBef>
              <a:spcAft>
                <a:spcPts val="500"/>
              </a:spcAft>
            </a:pPr>
            <a:r>
              <a:rPr lang="en-US" sz="1100" dirty="0"/>
              <a:t>molar mass constant</a:t>
            </a:r>
          </a:p>
          <a:p>
            <a:pPr>
              <a:spcBef>
                <a:spcPts val="500"/>
              </a:spcBef>
              <a:spcAft>
                <a:spcPts val="500"/>
              </a:spcAft>
            </a:pPr>
            <a:r>
              <a:rPr lang="en-US" sz="1100" dirty="0"/>
              <a:t>Stefan–Boltzmann constant</a:t>
            </a:r>
          </a:p>
          <a:p>
            <a:pPr>
              <a:spcBef>
                <a:spcPts val="500"/>
              </a:spcBef>
              <a:spcAft>
                <a:spcPts val="500"/>
              </a:spcAft>
            </a:pPr>
            <a:r>
              <a:rPr lang="en-US" sz="1100" dirty="0"/>
              <a:t>first radiation constant</a:t>
            </a:r>
          </a:p>
          <a:p>
            <a:pPr>
              <a:spcBef>
                <a:spcPts val="500"/>
              </a:spcBef>
              <a:spcAft>
                <a:spcPts val="500"/>
              </a:spcAft>
            </a:pPr>
            <a:r>
              <a:rPr lang="en-US" sz="1100" dirty="0"/>
              <a:t>first radiation constant for spectral radiance</a:t>
            </a:r>
          </a:p>
          <a:p>
            <a:pPr>
              <a:spcBef>
                <a:spcPts val="500"/>
              </a:spcBef>
              <a:spcAft>
                <a:spcPts val="500"/>
              </a:spcAft>
            </a:pPr>
            <a:r>
              <a:rPr lang="en-US" sz="1100" dirty="0"/>
              <a:t>molar mass of carbon-12</a:t>
            </a:r>
          </a:p>
          <a:p>
            <a:pPr>
              <a:spcBef>
                <a:spcPts val="500"/>
              </a:spcBef>
              <a:spcAft>
                <a:spcPts val="500"/>
              </a:spcAft>
            </a:pPr>
            <a:r>
              <a:rPr lang="en-US" sz="1100" dirty="0"/>
              <a:t>molar Planck constant</a:t>
            </a:r>
          </a:p>
          <a:p>
            <a:pPr>
              <a:spcBef>
                <a:spcPts val="500"/>
              </a:spcBef>
              <a:spcAft>
                <a:spcPts val="500"/>
              </a:spcAft>
            </a:pPr>
            <a:r>
              <a:rPr lang="en-US" sz="1100" dirty="0"/>
              <a:t>second radiation constant</a:t>
            </a:r>
          </a:p>
          <a:p>
            <a:pPr>
              <a:spcBef>
                <a:spcPts val="500"/>
              </a:spcBef>
              <a:spcAft>
                <a:spcPts val="500"/>
              </a:spcAft>
            </a:pPr>
            <a:r>
              <a:rPr lang="en-US" sz="1100" dirty="0"/>
              <a:t>Wien wavelength displacement law constant</a:t>
            </a:r>
          </a:p>
          <a:p>
            <a:pPr>
              <a:spcBef>
                <a:spcPts val="500"/>
              </a:spcBef>
              <a:spcAft>
                <a:spcPts val="500"/>
              </a:spcAft>
            </a:pPr>
            <a:r>
              <a:rPr lang="en-US" sz="1100" dirty="0"/>
              <a:t>Wien frequency displacement law constant</a:t>
            </a:r>
          </a:p>
          <a:p>
            <a:pPr>
              <a:spcBef>
                <a:spcPts val="500"/>
              </a:spcBef>
              <a:spcAft>
                <a:spcPts val="500"/>
              </a:spcAft>
            </a:pPr>
            <a:r>
              <a:rPr lang="en-US" sz="1100" dirty="0"/>
              <a:t>Wien entropy displacement law constant</a:t>
            </a:r>
          </a:p>
          <a:p>
            <a:pPr>
              <a:spcBef>
                <a:spcPts val="500"/>
              </a:spcBef>
              <a:spcAft>
                <a:spcPts val="500"/>
              </a:spcAft>
            </a:pPr>
            <a:r>
              <a:rPr lang="en-US" sz="1100" dirty="0"/>
              <a:t>Ratio of electromagnetic force to gravity </a:t>
            </a:r>
          </a:p>
          <a:p>
            <a:pPr>
              <a:spcBef>
                <a:spcPts val="500"/>
              </a:spcBef>
              <a:spcAft>
                <a:spcPts val="500"/>
              </a:spcAft>
            </a:pPr>
            <a:r>
              <a:rPr lang="en-US" sz="1100" dirty="0"/>
              <a:t>Expansion rate of the universe </a:t>
            </a:r>
          </a:p>
          <a:p>
            <a:pPr>
              <a:spcBef>
                <a:spcPts val="500"/>
              </a:spcBef>
              <a:spcAft>
                <a:spcPts val="500"/>
              </a:spcAft>
            </a:pPr>
            <a:r>
              <a:rPr lang="en-US" sz="1100" dirty="0"/>
              <a:t>Mass density of the universe </a:t>
            </a:r>
          </a:p>
          <a:p>
            <a:pPr>
              <a:spcBef>
                <a:spcPts val="500"/>
              </a:spcBef>
              <a:spcAft>
                <a:spcPts val="500"/>
              </a:spcAft>
            </a:pPr>
            <a:r>
              <a:rPr lang="en-US" sz="1100" dirty="0"/>
              <a:t>Cosmological Constant </a:t>
            </a:r>
          </a:p>
          <a:p>
            <a:pPr>
              <a:spcBef>
                <a:spcPts val="500"/>
              </a:spcBef>
              <a:spcAft>
                <a:spcPts val="500"/>
              </a:spcAft>
            </a:pPr>
            <a:r>
              <a:rPr lang="en-US" sz="1100" dirty="0"/>
              <a:t>Higgs particle mass</a:t>
            </a:r>
          </a:p>
          <a:p>
            <a:pPr>
              <a:spcBef>
                <a:spcPts val="500"/>
              </a:spcBef>
              <a:spcAft>
                <a:spcPts val="500"/>
              </a:spcAft>
            </a:pPr>
            <a:r>
              <a:rPr lang="en-US" sz="1100" dirty="0"/>
              <a:t>hyperfine transition frequency of 133Cs</a:t>
            </a:r>
          </a:p>
          <a:p>
            <a:pPr>
              <a:spcBef>
                <a:spcPts val="500"/>
              </a:spcBef>
              <a:spcAft>
                <a:spcPts val="500"/>
              </a:spcAft>
            </a:pPr>
            <a:r>
              <a:rPr lang="en-US" sz="1100" dirty="0"/>
              <a:t>Ratios of any of the above</a:t>
            </a:r>
          </a:p>
          <a:p>
            <a:pPr>
              <a:spcBef>
                <a:spcPts val="500"/>
              </a:spcBef>
              <a:spcAft>
                <a:spcPts val="500"/>
              </a:spcAft>
            </a:pPr>
            <a:r>
              <a:rPr lang="en-US" sz="1100" dirty="0"/>
              <a:t>Ratio of electrons to protons  </a:t>
            </a:r>
          </a:p>
          <a:p>
            <a:pPr>
              <a:spcBef>
                <a:spcPts val="500"/>
              </a:spcBef>
              <a:spcAft>
                <a:spcPts val="500"/>
              </a:spcAft>
            </a:pPr>
            <a:r>
              <a:rPr lang="en-US" sz="1100" dirty="0"/>
              <a:t>W and Z mass ratio</a:t>
            </a:r>
          </a:p>
          <a:p>
            <a:pPr>
              <a:spcBef>
                <a:spcPts val="500"/>
              </a:spcBef>
              <a:spcAft>
                <a:spcPts val="500"/>
              </a:spcAft>
            </a:pPr>
            <a:endParaRPr lang="en-US" sz="1100" dirty="0"/>
          </a:p>
          <a:p>
            <a:pPr>
              <a:spcBef>
                <a:spcPts val="500"/>
              </a:spcBef>
              <a:spcAft>
                <a:spcPts val="500"/>
              </a:spcAft>
            </a:pPr>
            <a:endParaRPr lang="en-US" sz="1100" dirty="0"/>
          </a:p>
        </p:txBody>
      </p:sp>
      <p:sp>
        <p:nvSpPr>
          <p:cNvPr id="4" name="Slide Number Placeholder 3">
            <a:extLst>
              <a:ext uri="{FF2B5EF4-FFF2-40B4-BE49-F238E27FC236}">
                <a16:creationId xmlns:a16="http://schemas.microsoft.com/office/drawing/2014/main" id="{9406A5E0-1FFB-4D64-9296-1113F04AD47D}"/>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10</a:t>
            </a:fld>
            <a:endParaRPr lang="en-US" sz="1000"/>
          </a:p>
        </p:txBody>
      </p:sp>
    </p:spTree>
    <p:extLst>
      <p:ext uri="{BB962C8B-B14F-4D97-AF65-F5344CB8AC3E}">
        <p14:creationId xmlns:p14="http://schemas.microsoft.com/office/powerpoint/2010/main" val="120042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The core proposition, Part I</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6"/>
            <a:ext cx="9708995" cy="3839530"/>
          </a:xfrm>
        </p:spPr>
        <p:txBody>
          <a:bodyPr anchor="ctr">
            <a:normAutofit/>
          </a:bodyPr>
          <a:lstStyle/>
          <a:p>
            <a:r>
              <a:rPr lang="en-US" sz="1600" dirty="0">
                <a:solidFill>
                  <a:srgbClr val="000000"/>
                </a:solidFill>
              </a:rPr>
              <a:t>For intelligent life to exist, matter, chemistry, and long-lived third-generation stars must be permitted by the local laws of physics </a:t>
            </a:r>
          </a:p>
          <a:p>
            <a:r>
              <a:rPr lang="en-US" sz="1600" dirty="0">
                <a:solidFill>
                  <a:srgbClr val="000000"/>
                </a:solidFill>
              </a:rPr>
              <a:t>This plays out in a discussion of the constants in the laws which it turns out fundamentally impact the above outcomes</a:t>
            </a:r>
          </a:p>
          <a:p>
            <a:r>
              <a:rPr lang="en-US" sz="1600" dirty="0">
                <a:solidFill>
                  <a:srgbClr val="000000"/>
                </a:solidFill>
              </a:rPr>
              <a:t>The Standard Model of particle physics, General Relativity, and Quantum Mechanics are used to evaluate the alternative values to predict how changing the constant values would impact the ability of matter, chemistry, and long-lived third generation stars to exist</a:t>
            </a:r>
          </a:p>
          <a:p>
            <a:r>
              <a:rPr lang="en-US" sz="1600" dirty="0">
                <a:solidFill>
                  <a:srgbClr val="000000"/>
                </a:solidFill>
              </a:rPr>
              <a:t>The values of the physical constants of our universe that work to permit matter, chemistry, and long-lived third-generation stars are infinitesimally small compared to their potential “natural” ranges</a:t>
            </a:r>
          </a:p>
          <a:p>
            <a:pPr marL="0" indent="0">
              <a:buNone/>
            </a:pPr>
            <a:endParaRPr lang="en-US" sz="1600" dirty="0">
              <a:solidFill>
                <a:srgbClr val="000000"/>
              </a:solidFill>
            </a:endParaRPr>
          </a:p>
          <a:p>
            <a:pPr marL="0" indent="0">
              <a:buNone/>
            </a:pPr>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11</a:t>
            </a:fld>
            <a:endParaRPr lang="en-US" sz="1000"/>
          </a:p>
        </p:txBody>
      </p:sp>
    </p:spTree>
    <p:extLst>
      <p:ext uri="{BB962C8B-B14F-4D97-AF65-F5344CB8AC3E}">
        <p14:creationId xmlns:p14="http://schemas.microsoft.com/office/powerpoint/2010/main" val="32052019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FACA6FC-2273-40F1-A056-5FFAC06BD940}"/>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What happens when you move outside the life permitting range of the constants?</a:t>
            </a:r>
          </a:p>
        </p:txBody>
      </p:sp>
      <p:sp>
        <p:nvSpPr>
          <p:cNvPr id="3" name="Content Placeholder 2">
            <a:extLst>
              <a:ext uri="{FF2B5EF4-FFF2-40B4-BE49-F238E27FC236}">
                <a16:creationId xmlns:a16="http://schemas.microsoft.com/office/drawing/2014/main" id="{1DFB7413-9D5D-406B-8FDE-1F023E975F08}"/>
              </a:ext>
            </a:extLst>
          </p:cNvPr>
          <p:cNvSpPr>
            <a:spLocks noGrp="1"/>
          </p:cNvSpPr>
          <p:nvPr>
            <p:ph idx="1"/>
          </p:nvPr>
        </p:nvSpPr>
        <p:spPr>
          <a:xfrm>
            <a:off x="4978708" y="885651"/>
            <a:ext cx="6525220" cy="4616849"/>
          </a:xfrm>
        </p:spPr>
        <p:txBody>
          <a:bodyPr anchor="ctr">
            <a:normAutofit/>
          </a:bodyPr>
          <a:lstStyle/>
          <a:p>
            <a:r>
              <a:rPr lang="en-US" sz="1600" dirty="0"/>
              <a:t>Bad things such as</a:t>
            </a:r>
          </a:p>
          <a:p>
            <a:pPr lvl="1"/>
            <a:r>
              <a:rPr lang="en-US" sz="1600" dirty="0"/>
              <a:t>Particles never form and the universe is just energy</a:t>
            </a:r>
          </a:p>
          <a:p>
            <a:pPr lvl="1"/>
            <a:r>
              <a:rPr lang="en-US" sz="1600" dirty="0"/>
              <a:t>Matter forms, but not atoms, prohibiting chemistry and material organization of any type</a:t>
            </a:r>
          </a:p>
          <a:p>
            <a:pPr lvl="1"/>
            <a:r>
              <a:rPr lang="en-US" sz="1600" dirty="0"/>
              <a:t>The entire Universe collapses into a gigantic black hole soon after its big bang or expands so fast no galaxies ever form which means no stars ever form</a:t>
            </a:r>
          </a:p>
          <a:p>
            <a:pPr lvl="1"/>
            <a:r>
              <a:rPr lang="en-US" sz="1600" dirty="0"/>
              <a:t>Stars collapse into black holes shortly after they are formed, no second and third generation stars ever form</a:t>
            </a:r>
          </a:p>
          <a:p>
            <a:pPr lvl="1"/>
            <a:r>
              <a:rPr lang="en-US" sz="1600" dirty="0"/>
              <a:t>Stars burn out so fast, in less than 10 million years, life can’t get started or have time to evolve</a:t>
            </a:r>
          </a:p>
          <a:p>
            <a:pPr lvl="1"/>
            <a:r>
              <a:rPr lang="en-US" sz="1600" dirty="0"/>
              <a:t>Stars never develop the ability to make the heavier elements of carbon or other higher atomic weights (e.g., oxygen, silicon), remaining a mostly hydrogen/helium universe</a:t>
            </a:r>
          </a:p>
          <a:p>
            <a:pPr lvl="1"/>
            <a:endParaRPr lang="en-US" sz="2400" dirty="0"/>
          </a:p>
        </p:txBody>
      </p:sp>
      <p:sp>
        <p:nvSpPr>
          <p:cNvPr id="4" name="Slide Number Placeholder 3">
            <a:extLst>
              <a:ext uri="{FF2B5EF4-FFF2-40B4-BE49-F238E27FC236}">
                <a16:creationId xmlns:a16="http://schemas.microsoft.com/office/drawing/2014/main" id="{160DC022-4001-4779-A062-B453470FB828}"/>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12</a:t>
            </a:fld>
            <a:endParaRPr lang="en-US" sz="1000"/>
          </a:p>
        </p:txBody>
      </p:sp>
    </p:spTree>
    <p:extLst>
      <p:ext uri="{BB962C8B-B14F-4D97-AF65-F5344CB8AC3E}">
        <p14:creationId xmlns:p14="http://schemas.microsoft.com/office/powerpoint/2010/main" val="31247125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57A31A-3E46-40A4-8BB3-76A2969DDCE6}"/>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Example of how just a few constants can shape the universe (and how fined tuned they are)</a:t>
            </a:r>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985148" y="464989"/>
            <a:ext cx="6525220" cy="5451333"/>
          </a:xfrm>
        </p:spPr>
        <p:txBody>
          <a:bodyPr anchor="ctr">
            <a:normAutofit fontScale="92500" lnSpcReduction="10000"/>
          </a:bodyPr>
          <a:lstStyle/>
          <a:p>
            <a:r>
              <a:rPr lang="en-US" sz="1700" dirty="0"/>
              <a:t>Various writers select from the list on the earlier slide on the contents and do their fine-tuning analyses</a:t>
            </a:r>
          </a:p>
          <a:p>
            <a:r>
              <a:rPr lang="en-US" sz="1700" dirty="0"/>
              <a:t>Five constants cited below are the ones discussed and modeled by physicist Victor Stenger as described later in this presentation</a:t>
            </a:r>
          </a:p>
          <a:p>
            <a:r>
              <a:rPr lang="en-US" sz="1700" dirty="0"/>
              <a:t>The probability of a particular constant being randomly set to a life permitting value is expressed as a fraction </a:t>
            </a:r>
          </a:p>
          <a:p>
            <a:r>
              <a:rPr lang="en-US" sz="1700" dirty="0"/>
              <a:t>The fractions are reported by Victor Stenger and attributed to various Christian apologists including Rich Deem and Hugh Ross</a:t>
            </a:r>
          </a:p>
          <a:p>
            <a:r>
              <a:rPr lang="en-US" sz="1700" dirty="0"/>
              <a:t>The five key constants and the apologists claimed probabilities that they fall within a life permitting are:</a:t>
            </a:r>
          </a:p>
          <a:p>
            <a:pPr lvl="1"/>
            <a:r>
              <a:rPr lang="en-US" sz="1700" dirty="0"/>
              <a:t>Ratio of electrons to protons  (1/10^37)</a:t>
            </a:r>
          </a:p>
          <a:p>
            <a:pPr lvl="1"/>
            <a:r>
              <a:rPr lang="en-US" sz="1700" dirty="0"/>
              <a:t>Ratio of electromagnetic force to gravity (1/10^40)</a:t>
            </a:r>
          </a:p>
          <a:p>
            <a:pPr lvl="1"/>
            <a:r>
              <a:rPr lang="en-US" sz="1700" dirty="0"/>
              <a:t>Expansion rate of the universe (1/10^55)</a:t>
            </a:r>
          </a:p>
          <a:p>
            <a:pPr lvl="1"/>
            <a:r>
              <a:rPr lang="en-US" sz="1700" dirty="0"/>
              <a:t>Mass density of the universe (1/10^55)</a:t>
            </a:r>
          </a:p>
          <a:p>
            <a:pPr lvl="1"/>
            <a:r>
              <a:rPr lang="en-US" sz="1700" dirty="0"/>
              <a:t>Cosmological Constant (1/10^120)</a:t>
            </a:r>
          </a:p>
          <a:p>
            <a:r>
              <a:rPr lang="en-US" sz="1700" dirty="0"/>
              <a:t>Combined probability of all five being achieved in one creation event where the values are chosen randomly: </a:t>
            </a:r>
          </a:p>
          <a:p>
            <a:pPr lvl="1"/>
            <a:r>
              <a:rPr lang="en-US" sz="1700" dirty="0"/>
              <a:t>1/10^307, which is an incredibly small probability</a:t>
            </a:r>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13</a:t>
            </a:fld>
            <a:endParaRPr lang="en-US" sz="1000"/>
          </a:p>
        </p:txBody>
      </p:sp>
    </p:spTree>
    <p:extLst>
      <p:ext uri="{BB962C8B-B14F-4D97-AF65-F5344CB8AC3E}">
        <p14:creationId xmlns:p14="http://schemas.microsoft.com/office/powerpoint/2010/main" val="3856792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062131C-A19A-4860-95D5-C35FD03964E7}"/>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Naturalness</a:t>
            </a:r>
          </a:p>
        </p:txBody>
      </p:sp>
      <p:sp>
        <p:nvSpPr>
          <p:cNvPr id="3" name="Content Placeholder 2">
            <a:extLst>
              <a:ext uri="{FF2B5EF4-FFF2-40B4-BE49-F238E27FC236}">
                <a16:creationId xmlns:a16="http://schemas.microsoft.com/office/drawing/2014/main" id="{14B19C7E-5CDB-409C-8503-4DCA9096506C}"/>
              </a:ext>
            </a:extLst>
          </p:cNvPr>
          <p:cNvSpPr>
            <a:spLocks noGrp="1"/>
          </p:cNvSpPr>
          <p:nvPr>
            <p:ph idx="1"/>
          </p:nvPr>
        </p:nvSpPr>
        <p:spPr>
          <a:xfrm>
            <a:off x="4978708" y="682580"/>
            <a:ext cx="6525220" cy="5592303"/>
          </a:xfrm>
        </p:spPr>
        <p:txBody>
          <a:bodyPr anchor="ctr">
            <a:normAutofit/>
          </a:bodyPr>
          <a:lstStyle/>
          <a:p>
            <a:r>
              <a:rPr lang="en-US" sz="1600" dirty="0"/>
              <a:t>To calculate a fraction, you must have a numerator and a denominator</a:t>
            </a:r>
          </a:p>
          <a:p>
            <a:r>
              <a:rPr lang="en-US" sz="1600" dirty="0"/>
              <a:t>The numerator in the fine-tuning debate is the life permitting range of the constant and the literature implies that it is relatively straight forward for a physicist to calculate the impact of different constant values</a:t>
            </a:r>
          </a:p>
          <a:p>
            <a:r>
              <a:rPr lang="en-US" sz="1600" dirty="0"/>
              <a:t>But what is the denominator for the range of values a constant might take if not fine tuned?</a:t>
            </a:r>
          </a:p>
          <a:p>
            <a:r>
              <a:rPr lang="en-US" sz="1600" dirty="0"/>
              <a:t>The denominator is usually taken to be the “natural range” of values for the constant that will not break the Standard Model, General Relativity, Quantum Mechanics, or some fundamental concept like Plank Scale for energy, length, or time</a:t>
            </a:r>
          </a:p>
          <a:p>
            <a:pPr marL="0" indent="0">
              <a:buNone/>
            </a:pPr>
            <a:endParaRPr lang="en-US" sz="1600" dirty="0"/>
          </a:p>
        </p:txBody>
      </p:sp>
      <p:sp>
        <p:nvSpPr>
          <p:cNvPr id="4" name="Slide Number Placeholder 3">
            <a:extLst>
              <a:ext uri="{FF2B5EF4-FFF2-40B4-BE49-F238E27FC236}">
                <a16:creationId xmlns:a16="http://schemas.microsoft.com/office/drawing/2014/main" id="{C0AC8683-C3B3-4405-B915-C23D3E2FA707}"/>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14</a:t>
            </a:fld>
            <a:endParaRPr lang="en-US" sz="1000"/>
          </a:p>
        </p:txBody>
      </p:sp>
    </p:spTree>
    <p:extLst>
      <p:ext uri="{BB962C8B-B14F-4D97-AF65-F5344CB8AC3E}">
        <p14:creationId xmlns:p14="http://schemas.microsoft.com/office/powerpoint/2010/main" val="24163885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7062131C-A19A-4860-95D5-C35FD03964E7}"/>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The natural range of constants impacts the probabilities</a:t>
            </a:r>
          </a:p>
        </p:txBody>
      </p:sp>
      <p:sp>
        <p:nvSpPr>
          <p:cNvPr id="3" name="Content Placeholder 2">
            <a:extLst>
              <a:ext uri="{FF2B5EF4-FFF2-40B4-BE49-F238E27FC236}">
                <a16:creationId xmlns:a16="http://schemas.microsoft.com/office/drawing/2014/main" id="{14B19C7E-5CDB-409C-8503-4DCA9096506C}"/>
              </a:ext>
            </a:extLst>
          </p:cNvPr>
          <p:cNvSpPr>
            <a:spLocks noGrp="1"/>
          </p:cNvSpPr>
          <p:nvPr>
            <p:ph idx="1"/>
          </p:nvPr>
        </p:nvSpPr>
        <p:spPr>
          <a:xfrm>
            <a:off x="4978708" y="682580"/>
            <a:ext cx="6525220" cy="5592303"/>
          </a:xfrm>
        </p:spPr>
        <p:txBody>
          <a:bodyPr anchor="ctr">
            <a:normAutofit/>
          </a:bodyPr>
          <a:lstStyle/>
          <a:p>
            <a:r>
              <a:rPr lang="en-US" sz="1600" dirty="0"/>
              <a:t>Each analysis of a constant's natural range must be specifically reasoned, but such reasoning appears doable by the physicists on both sides of the fine-tuning debate</a:t>
            </a:r>
          </a:p>
          <a:p>
            <a:r>
              <a:rPr lang="en-US" sz="1600" dirty="0"/>
              <a:t>For example, physicist Luke Barnes in his paper “The Fine Tuning of the Universe for Intelligent Life” describes  a parameter space concerning fermions acquiring mass from Higgs particles affecting the mass of up and down quarks</a:t>
            </a:r>
          </a:p>
          <a:p>
            <a:pPr lvl="1"/>
            <a:r>
              <a:rPr lang="en-US" sz="1600" dirty="0"/>
              <a:t>The analysis was based on a parameter space range that can’t be larger than a relevant Planck Scale or smaller than would break QCD (part of Quantum Mechanics)</a:t>
            </a:r>
          </a:p>
          <a:p>
            <a:pPr lvl="1"/>
            <a:r>
              <a:rPr lang="en-US" sz="1600" dirty="0"/>
              <a:t>Any value between those is presumed to be possible, which in this specific case yielded a “natural "range of 60 orders of magnitude</a:t>
            </a:r>
          </a:p>
          <a:p>
            <a:r>
              <a:rPr lang="en-US" sz="1600" dirty="0"/>
              <a:t>The Stanford Encyclopedia Fine Tuning discussion of naturalness uses a similar analysis for two examples (in this case the Higgs mass and the Cosmological Constant) involving Planck Scale and the Standard Model</a:t>
            </a:r>
          </a:p>
          <a:p>
            <a:endParaRPr lang="en-US" sz="1600" dirty="0"/>
          </a:p>
          <a:p>
            <a:pPr marL="0" indent="0">
              <a:buNone/>
            </a:pPr>
            <a:endParaRPr lang="en-US" sz="1600" dirty="0"/>
          </a:p>
        </p:txBody>
      </p:sp>
      <p:sp>
        <p:nvSpPr>
          <p:cNvPr id="4" name="Slide Number Placeholder 3">
            <a:extLst>
              <a:ext uri="{FF2B5EF4-FFF2-40B4-BE49-F238E27FC236}">
                <a16:creationId xmlns:a16="http://schemas.microsoft.com/office/drawing/2014/main" id="{C0AC8683-C3B3-4405-B915-C23D3E2FA707}"/>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15</a:t>
            </a:fld>
            <a:endParaRPr lang="en-US" sz="1000"/>
          </a:p>
        </p:txBody>
      </p:sp>
    </p:spTree>
    <p:extLst>
      <p:ext uri="{BB962C8B-B14F-4D97-AF65-F5344CB8AC3E}">
        <p14:creationId xmlns:p14="http://schemas.microsoft.com/office/powerpoint/2010/main" val="25523507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57A31A-3E46-40A4-8BB3-76A2969DDCE6}"/>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Most physicists agree that the values of the constants in our universe are finely tuned</a:t>
            </a:r>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978708" y="563918"/>
            <a:ext cx="6525220" cy="5710965"/>
          </a:xfrm>
        </p:spPr>
        <p:txBody>
          <a:bodyPr anchor="ctr">
            <a:normAutofit/>
          </a:bodyPr>
          <a:lstStyle/>
          <a:p>
            <a:r>
              <a:rPr lang="en-US" sz="1600" dirty="0"/>
              <a:t>Fred Hoyle: “The list of anthropic properties, apparent accidents of a non-biological nature without which carbon-based and hence human life could not exist, is large and impressive.”</a:t>
            </a:r>
          </a:p>
          <a:p>
            <a:r>
              <a:rPr lang="en-US" sz="1600" dirty="0"/>
              <a:t>Stephen Hawking: "The remarkable fact is that the values of these numbers seem to have been very finely adjusted to make possible the development of life."</a:t>
            </a:r>
          </a:p>
          <a:p>
            <a:r>
              <a:rPr lang="en-US" sz="1600" dirty="0"/>
              <a:t>Sean Carroll: “It is commonplace in discussions of modern cosmology to assert that the early universe began in a special state. …. I argue that the fine-tuning is real ...” </a:t>
            </a:r>
          </a:p>
          <a:p>
            <a:r>
              <a:rPr lang="en-US" sz="1600" dirty="0"/>
              <a:t>Paul Davies: "There is now broad agreement among physicists and cosmologists that the Universe is in several respects ‘fine-tuned' for life". </a:t>
            </a:r>
          </a:p>
          <a:p>
            <a:r>
              <a:rPr lang="en-US" sz="1600" dirty="0"/>
              <a:t>Freeman Dyson: “The more I examine the universe and the details of its architecture, the more evidence I find that the universe in some sense must have known we were coming.”</a:t>
            </a:r>
          </a:p>
          <a:p>
            <a:r>
              <a:rPr lang="en-US" sz="1600" dirty="0"/>
              <a:t>Roger Penrose: “How special was the big bang?... This now tells us how precise the Creator's aim must have been: namely to an accuracy of one part in 10^10^123.”</a:t>
            </a:r>
            <a:endParaRPr lang="en-US" sz="1500" dirty="0"/>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16</a:t>
            </a:fld>
            <a:endParaRPr lang="en-US" sz="1000"/>
          </a:p>
        </p:txBody>
      </p:sp>
    </p:spTree>
    <p:extLst>
      <p:ext uri="{BB962C8B-B14F-4D97-AF65-F5344CB8AC3E}">
        <p14:creationId xmlns:p14="http://schemas.microsoft.com/office/powerpoint/2010/main" val="3641597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A1A09E79-7B6E-488B-B059-7801CE51E1A9}"/>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How big is 10^10^123 (and therefore how small is 1 divided by that number)?</a:t>
            </a:r>
            <a:br>
              <a:rPr lang="en-US" sz="2400" dirty="0">
                <a:solidFill>
                  <a:srgbClr val="FFFFFF"/>
                </a:solidFill>
              </a:rPr>
            </a:br>
            <a:br>
              <a:rPr lang="en-US" sz="2400" dirty="0">
                <a:solidFill>
                  <a:srgbClr val="FFFFFF"/>
                </a:solidFill>
              </a:rPr>
            </a:br>
            <a:endParaRPr lang="en-US" sz="2400" dirty="0">
              <a:solidFill>
                <a:srgbClr val="FFFFFF"/>
              </a:solidFill>
            </a:endParaRPr>
          </a:p>
        </p:txBody>
      </p:sp>
      <p:sp>
        <p:nvSpPr>
          <p:cNvPr id="3" name="Content Placeholder 2">
            <a:extLst>
              <a:ext uri="{FF2B5EF4-FFF2-40B4-BE49-F238E27FC236}">
                <a16:creationId xmlns:a16="http://schemas.microsoft.com/office/drawing/2014/main" id="{619F864E-A6D5-427C-A052-AD6BECE6263A}"/>
              </a:ext>
            </a:extLst>
          </p:cNvPr>
          <p:cNvSpPr>
            <a:spLocks noGrp="1"/>
          </p:cNvSpPr>
          <p:nvPr>
            <p:ph idx="1"/>
          </p:nvPr>
        </p:nvSpPr>
        <p:spPr>
          <a:xfrm>
            <a:off x="4978708" y="885651"/>
            <a:ext cx="6525220" cy="4616849"/>
          </a:xfrm>
        </p:spPr>
        <p:txBody>
          <a:bodyPr anchor="ctr">
            <a:normAutofit/>
          </a:bodyPr>
          <a:lstStyle/>
          <a:p>
            <a:r>
              <a:rPr lang="en-US" sz="1700" dirty="0"/>
              <a:t>10^10^123 is probably the biggest number you will ever see in physics short of infinity (and conversely 1/10^10^123 the smallest number you will ever see short of zero)</a:t>
            </a:r>
          </a:p>
          <a:p>
            <a:r>
              <a:rPr lang="en-US" sz="1700" dirty="0"/>
              <a:t>If you tried to write 10^10^123 out it would be 1 followed by 10^123 zeros </a:t>
            </a:r>
          </a:p>
          <a:p>
            <a:r>
              <a:rPr lang="en-US" sz="1700" dirty="0"/>
              <a:t>There have been 10^17 (1 followed by 17 zeros) seconds since the Big Bang </a:t>
            </a:r>
          </a:p>
          <a:p>
            <a:r>
              <a:rPr lang="en-US" sz="1700" dirty="0"/>
              <a:t>If you wrote Penrose’s number at the rate of 1 zero per second you would have to stay on the task for this many “universe lifetimes:”</a:t>
            </a:r>
          </a:p>
          <a:p>
            <a:pPr marL="914400" lvl="2" indent="0">
              <a:buNone/>
            </a:pPr>
            <a:r>
              <a:rPr lang="en-US" sz="1600" dirty="0"/>
              <a:t>999,999,999,999,999,999,999,999,999,999,999,999,999,999,999,999,999,999,999,999,999,999,999,999,999,999,999,999,999,999,999,999,999,999,999,999,999,999,999,999,983</a:t>
            </a:r>
          </a:p>
        </p:txBody>
      </p:sp>
      <p:sp>
        <p:nvSpPr>
          <p:cNvPr id="4" name="Slide Number Placeholder 3">
            <a:extLst>
              <a:ext uri="{FF2B5EF4-FFF2-40B4-BE49-F238E27FC236}">
                <a16:creationId xmlns:a16="http://schemas.microsoft.com/office/drawing/2014/main" id="{E73AB3E4-5CF6-4471-A9B1-57143BF862E0}"/>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17</a:t>
            </a:fld>
            <a:endParaRPr lang="en-US" sz="1000"/>
          </a:p>
        </p:txBody>
      </p:sp>
    </p:spTree>
    <p:extLst>
      <p:ext uri="{BB962C8B-B14F-4D97-AF65-F5344CB8AC3E}">
        <p14:creationId xmlns:p14="http://schemas.microsoft.com/office/powerpoint/2010/main" val="28297044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01DA-0825-45E9-802F-6AEE13B9D307}"/>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Theologians too  have much to say on fine tuning</a:t>
            </a:r>
          </a:p>
        </p:txBody>
      </p:sp>
      <p:sp>
        <p:nvSpPr>
          <p:cNvPr id="3" name="Content Placeholder 2">
            <a:extLst>
              <a:ext uri="{FF2B5EF4-FFF2-40B4-BE49-F238E27FC236}">
                <a16:creationId xmlns:a16="http://schemas.microsoft.com/office/drawing/2014/main" id="{50E0573C-180A-49E3-BBCD-8F2D4E6F4AB7}"/>
              </a:ext>
            </a:extLst>
          </p:cNvPr>
          <p:cNvSpPr>
            <a:spLocks noGrp="1"/>
          </p:cNvSpPr>
          <p:nvPr>
            <p:ph idx="1"/>
          </p:nvPr>
        </p:nvSpPr>
        <p:spPr>
          <a:xfrm>
            <a:off x="4978708" y="563918"/>
            <a:ext cx="6525220" cy="5366803"/>
          </a:xfrm>
        </p:spPr>
        <p:txBody>
          <a:bodyPr anchor="ctr">
            <a:normAutofit/>
          </a:bodyPr>
          <a:lstStyle/>
          <a:p>
            <a:r>
              <a:rPr lang="en-US" sz="1600" dirty="0"/>
              <a:t>Francis Collins: “The chance that all of these constants would take on the values necessary to result in a stable universe capable of sustaining complex life-forms is almost infinitesimal. And yet those are exactly the parameters that we observe. In sum, our universe is wildly improbable.” </a:t>
            </a:r>
          </a:p>
          <a:p>
            <a:r>
              <a:rPr lang="en-US" sz="1600" dirty="0"/>
              <a:t>William Lane Craig:  “To say that the universe is finely tuned means that the fundamental constants and quantities of nature fall into an extraordinarily narrow range of values that enable embodied, conscious observers to exist. That fact seems to be well-established scientifically.”</a:t>
            </a:r>
          </a:p>
          <a:p>
            <a:r>
              <a:rPr lang="en-US" sz="1600" dirty="0"/>
              <a:t>Alvin Plantinga: “It's as if there are a large number of dials that have to be tuned to within extremely narrow limits for life to be possible in our universe. It is extremely unlikely that this should happen by chance …”</a:t>
            </a:r>
          </a:p>
          <a:p>
            <a:r>
              <a:rPr lang="en-US" sz="1600" b="0" dirty="0">
                <a:effectLst/>
              </a:rPr>
              <a:t>Hugh Ross:</a:t>
            </a:r>
            <a:r>
              <a:rPr lang="en-US" sz="1600" b="0" i="1" dirty="0">
                <a:effectLst/>
              </a:rPr>
              <a:t> </a:t>
            </a:r>
            <a:r>
              <a:rPr lang="en-US" sz="1600" b="0" dirty="0">
                <a:effectLst/>
              </a:rPr>
              <a:t>“Fine-tuning is 10 to the 43rd times more exquisite than someone blindfolded, with just one try, randomly picking out a single marked proton from all the protons existing within the entire extent of the observable universe.”</a:t>
            </a:r>
            <a:endParaRPr lang="en-US" sz="1600" dirty="0"/>
          </a:p>
        </p:txBody>
      </p:sp>
      <p:sp>
        <p:nvSpPr>
          <p:cNvPr id="4" name="Slide Number Placeholder 3">
            <a:extLst>
              <a:ext uri="{FF2B5EF4-FFF2-40B4-BE49-F238E27FC236}">
                <a16:creationId xmlns:a16="http://schemas.microsoft.com/office/drawing/2014/main" id="{52974A61-F127-42DD-9006-1CF73D62FBC6}"/>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18</a:t>
            </a:fld>
            <a:endParaRPr lang="en-US" sz="1000"/>
          </a:p>
        </p:txBody>
      </p:sp>
    </p:spTree>
    <p:extLst>
      <p:ext uri="{BB962C8B-B14F-4D97-AF65-F5344CB8AC3E}">
        <p14:creationId xmlns:p14="http://schemas.microsoft.com/office/powerpoint/2010/main" val="23673701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The core proposition, Part II</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9708995" cy="4095299"/>
          </a:xfrm>
        </p:spPr>
        <p:txBody>
          <a:bodyPr anchor="ctr">
            <a:normAutofit/>
          </a:bodyPr>
          <a:lstStyle/>
          <a:p>
            <a:r>
              <a:rPr lang="en-US" sz="1600" dirty="0">
                <a:solidFill>
                  <a:srgbClr val="000000"/>
                </a:solidFill>
              </a:rPr>
              <a:t>Before the discovery of the Big Bang, the value of the constants could be taken as eternally existing brute facts</a:t>
            </a:r>
          </a:p>
          <a:p>
            <a:r>
              <a:rPr lang="en-US" sz="1600" dirty="0">
                <a:solidFill>
                  <a:srgbClr val="000000"/>
                </a:solidFill>
              </a:rPr>
              <a:t>However, with the Big Bang, there was a precise moment of creation when the exact values of the constants came into existence </a:t>
            </a:r>
          </a:p>
          <a:p>
            <a:pPr lvl="1"/>
            <a:r>
              <a:rPr lang="en-US" sz="1600" dirty="0">
                <a:solidFill>
                  <a:srgbClr val="000000"/>
                </a:solidFill>
              </a:rPr>
              <a:t>How were they set?</a:t>
            </a:r>
          </a:p>
          <a:p>
            <a:r>
              <a:rPr lang="en-US" sz="1600" dirty="0">
                <a:solidFill>
                  <a:srgbClr val="000000"/>
                </a:solidFill>
              </a:rPr>
              <a:t>Physics and cosmology have yet to develop plausible ideas for a process or physical law that explains how the values of the physical constants were fixed</a:t>
            </a:r>
          </a:p>
          <a:p>
            <a:r>
              <a:rPr lang="en-US" sz="1600" dirty="0">
                <a:solidFill>
                  <a:srgbClr val="000000"/>
                </a:solidFill>
              </a:rPr>
              <a:t>Physicists have often suggested the values of the constants might have been set randomly in the Big Bang singularity</a:t>
            </a:r>
          </a:p>
          <a:p>
            <a:r>
              <a:rPr lang="en-US" sz="1600" dirty="0">
                <a:solidFill>
                  <a:srgbClr val="000000"/>
                </a:solidFill>
              </a:rPr>
              <a:t>The probability of the values of the constants being what they are by random chance in a single creation event is infinitesimally small, suggesting that a divine creator must have “tinkered with dials” to permit a universe where we could evolve</a:t>
            </a:r>
          </a:p>
          <a:p>
            <a:pPr lvl="1"/>
            <a:r>
              <a:rPr lang="en-US" sz="1600" dirty="0">
                <a:solidFill>
                  <a:srgbClr val="000000"/>
                </a:solidFill>
              </a:rPr>
              <a:t>This last point is where the argument for God from fine tuning enters the debate</a:t>
            </a:r>
          </a:p>
          <a:p>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19</a:t>
            </a:fld>
            <a:endParaRPr lang="en-US" sz="1000"/>
          </a:p>
        </p:txBody>
      </p:sp>
    </p:spTree>
    <p:extLst>
      <p:ext uri="{BB962C8B-B14F-4D97-AF65-F5344CB8AC3E}">
        <p14:creationId xmlns:p14="http://schemas.microsoft.com/office/powerpoint/2010/main" val="19214977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Shape 1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5F22A62-865E-4F4D-886C-96ABD3455D46}"/>
              </a:ext>
            </a:extLst>
          </p:cNvPr>
          <p:cNvSpPr>
            <a:spLocks noGrp="1"/>
          </p:cNvSpPr>
          <p:nvPr>
            <p:ph type="title"/>
          </p:nvPr>
        </p:nvSpPr>
        <p:spPr>
          <a:xfrm>
            <a:off x="934872" y="982272"/>
            <a:ext cx="3388419" cy="4560970"/>
          </a:xfrm>
        </p:spPr>
        <p:txBody>
          <a:bodyPr>
            <a:normAutofit/>
          </a:bodyPr>
          <a:lstStyle/>
          <a:p>
            <a:r>
              <a:rPr lang="en-US" sz="2400" dirty="0">
                <a:solidFill>
                  <a:srgbClr val="FFFFFF"/>
                </a:solidFill>
              </a:rPr>
              <a:t>Rational arguments for the existence of God that do not depend on scriptural inerrancy or personal revelation</a:t>
            </a:r>
          </a:p>
        </p:txBody>
      </p:sp>
      <p:sp>
        <p:nvSpPr>
          <p:cNvPr id="1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D017B57-3753-486C-BA8B-9A38F5BC8607}"/>
              </a:ext>
            </a:extLst>
          </p:cNvPr>
          <p:cNvSpPr>
            <a:spLocks noGrp="1"/>
          </p:cNvSpPr>
          <p:nvPr>
            <p:ph idx="1"/>
          </p:nvPr>
        </p:nvSpPr>
        <p:spPr>
          <a:xfrm>
            <a:off x="5255164" y="2160599"/>
            <a:ext cx="5948831" cy="4334629"/>
          </a:xfrm>
        </p:spPr>
        <p:txBody>
          <a:bodyPr anchor="ctr">
            <a:normAutofit/>
          </a:bodyPr>
          <a:lstStyle/>
          <a:p>
            <a:r>
              <a:rPr lang="en-US" sz="1600" dirty="0">
                <a:solidFill>
                  <a:srgbClr val="FEFFFF"/>
                </a:solidFill>
              </a:rPr>
              <a:t>Human consciousness</a:t>
            </a:r>
          </a:p>
          <a:p>
            <a:r>
              <a:rPr lang="en-US" sz="1600" dirty="0">
                <a:solidFill>
                  <a:srgbClr val="FEFFFF"/>
                </a:solidFill>
              </a:rPr>
              <a:t>The mathematical structure of the universe and our ability to understand it</a:t>
            </a:r>
          </a:p>
          <a:p>
            <a:r>
              <a:rPr lang="en-US" sz="1600" dirty="0">
                <a:solidFill>
                  <a:srgbClr val="FEFFFF"/>
                </a:solidFill>
              </a:rPr>
              <a:t>Human conscience</a:t>
            </a:r>
          </a:p>
          <a:p>
            <a:r>
              <a:rPr lang="en-US" sz="1600" dirty="0">
                <a:solidFill>
                  <a:srgbClr val="FEFFFF"/>
                </a:solidFill>
              </a:rPr>
              <a:t>Human longing for purpose</a:t>
            </a:r>
          </a:p>
          <a:p>
            <a:r>
              <a:rPr lang="en-US" sz="1600" dirty="0">
                <a:solidFill>
                  <a:srgbClr val="FEFFFF"/>
                </a:solidFill>
              </a:rPr>
              <a:t>The appreciation of beauty</a:t>
            </a:r>
          </a:p>
          <a:p>
            <a:r>
              <a:rPr lang="en-US" sz="1600" dirty="0">
                <a:solidFill>
                  <a:srgbClr val="FEFFFF"/>
                </a:solidFill>
              </a:rPr>
              <a:t>Free will</a:t>
            </a:r>
          </a:p>
          <a:p>
            <a:r>
              <a:rPr lang="en-US" sz="1600" dirty="0">
                <a:solidFill>
                  <a:srgbClr val="FEFFFF"/>
                </a:solidFill>
              </a:rPr>
              <a:t>Quantum mechanics</a:t>
            </a:r>
          </a:p>
          <a:p>
            <a:r>
              <a:rPr lang="en-US" sz="1600" dirty="0">
                <a:solidFill>
                  <a:srgbClr val="FEFFFF"/>
                </a:solidFill>
              </a:rPr>
              <a:t>Fine tuning</a:t>
            </a:r>
          </a:p>
          <a:p>
            <a:endParaRPr lang="en-US" sz="2400" dirty="0">
              <a:solidFill>
                <a:srgbClr val="FEFFFF"/>
              </a:solidFill>
            </a:endParaRPr>
          </a:p>
          <a:p>
            <a:endParaRPr lang="en-US" sz="2400" dirty="0">
              <a:solidFill>
                <a:srgbClr val="FEFFFF"/>
              </a:solidFill>
            </a:endParaRPr>
          </a:p>
        </p:txBody>
      </p:sp>
      <p:sp>
        <p:nvSpPr>
          <p:cNvPr id="4" name="Slide Number Placeholder 3">
            <a:extLst>
              <a:ext uri="{FF2B5EF4-FFF2-40B4-BE49-F238E27FC236}">
                <a16:creationId xmlns:a16="http://schemas.microsoft.com/office/drawing/2014/main" id="{70DC6A82-B115-4111-A037-BB3E31A2B74E}"/>
              </a:ext>
            </a:extLst>
          </p:cNvPr>
          <p:cNvSpPr>
            <a:spLocks noGrp="1"/>
          </p:cNvSpPr>
          <p:nvPr>
            <p:ph type="sldNum" sz="quarter" idx="12"/>
          </p:nvPr>
        </p:nvSpPr>
        <p:spPr>
          <a:xfrm>
            <a:off x="10707624" y="6175188"/>
            <a:ext cx="685800" cy="320040"/>
          </a:xfrm>
        </p:spPr>
        <p:txBody>
          <a:bodyPr>
            <a:normAutofit/>
          </a:bodyPr>
          <a:lstStyle/>
          <a:p>
            <a:pPr>
              <a:spcAft>
                <a:spcPts val="600"/>
              </a:spcAft>
            </a:pPr>
            <a:fld id="{1840B351-084E-415A-AE48-C2C6C8DB746F}" type="slidenum">
              <a:rPr lang="en-US" sz="1000">
                <a:solidFill>
                  <a:srgbClr val="FFFFFF"/>
                </a:solidFill>
              </a:rPr>
              <a:pPr>
                <a:spcAft>
                  <a:spcPts val="600"/>
                </a:spcAft>
              </a:pPr>
              <a:t>2</a:t>
            </a:fld>
            <a:endParaRPr lang="en-US" sz="1000">
              <a:solidFill>
                <a:srgbClr val="FFFFFF"/>
              </a:solidFill>
            </a:endParaRPr>
          </a:p>
        </p:txBody>
      </p:sp>
    </p:spTree>
    <p:extLst>
      <p:ext uri="{BB962C8B-B14F-4D97-AF65-F5344CB8AC3E}">
        <p14:creationId xmlns:p14="http://schemas.microsoft.com/office/powerpoint/2010/main" val="4078284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The impact of the fine-tuning argument has been profound</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9708995" cy="4095299"/>
          </a:xfrm>
        </p:spPr>
        <p:txBody>
          <a:bodyPr anchor="ctr">
            <a:normAutofit/>
          </a:bodyPr>
          <a:lstStyle/>
          <a:p>
            <a:r>
              <a:rPr lang="en-US" sz="1600" dirty="0">
                <a:solidFill>
                  <a:srgbClr val="000000"/>
                </a:solidFill>
              </a:rPr>
              <a:t>Like the discovery of the Big Bang itself, fine tuning became a possibly strong argument for belief in God that appeared to be based in science</a:t>
            </a:r>
          </a:p>
          <a:p>
            <a:r>
              <a:rPr lang="en-US" sz="1600" dirty="0">
                <a:solidFill>
                  <a:srgbClr val="000000"/>
                </a:solidFill>
              </a:rPr>
              <a:t>Comforting to many Christian's worrying about the relentless expansion of the claims of science including Craig, Plantinga, and Ross, quoted previously, who frequently cited fine tuning in writing and debates</a:t>
            </a:r>
          </a:p>
          <a:p>
            <a:r>
              <a:rPr lang="en-US" sz="1600" dirty="0">
                <a:solidFill>
                  <a:srgbClr val="000000"/>
                </a:solidFill>
              </a:rPr>
              <a:t>Engages non-believers who claim to base their non-belief on science</a:t>
            </a:r>
          </a:p>
          <a:p>
            <a:r>
              <a:rPr lang="en-US" sz="1600" dirty="0">
                <a:solidFill>
                  <a:srgbClr val="000000"/>
                </a:solidFill>
              </a:rPr>
              <a:t>Convinced Antony Flew, the leading atheist of the 20</a:t>
            </a:r>
            <a:r>
              <a:rPr lang="en-US" sz="1600" baseline="30000" dirty="0">
                <a:solidFill>
                  <a:srgbClr val="000000"/>
                </a:solidFill>
              </a:rPr>
              <a:t>th</a:t>
            </a:r>
            <a:r>
              <a:rPr lang="en-US" sz="1600" dirty="0">
                <a:solidFill>
                  <a:srgbClr val="000000"/>
                </a:solidFill>
              </a:rPr>
              <a:t> century to become a believer</a:t>
            </a:r>
          </a:p>
          <a:p>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20</a:t>
            </a:fld>
            <a:endParaRPr lang="en-US" sz="1000"/>
          </a:p>
        </p:txBody>
      </p:sp>
    </p:spTree>
    <p:extLst>
      <p:ext uri="{BB962C8B-B14F-4D97-AF65-F5344CB8AC3E}">
        <p14:creationId xmlns:p14="http://schemas.microsoft.com/office/powerpoint/2010/main" val="11475410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Antony Flew</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9708995" cy="4095299"/>
          </a:xfrm>
        </p:spPr>
        <p:txBody>
          <a:bodyPr anchor="ctr">
            <a:normAutofit/>
          </a:bodyPr>
          <a:lstStyle/>
          <a:p>
            <a:r>
              <a:rPr lang="en-US" sz="1600" dirty="0">
                <a:solidFill>
                  <a:srgbClr val="000000"/>
                </a:solidFill>
              </a:rPr>
              <a:t>Student of C.S. Lewis as an undergraduate but thought Lewis’s reasoning flawed in his book </a:t>
            </a:r>
            <a:r>
              <a:rPr lang="en-US" sz="1600" i="1" dirty="0">
                <a:solidFill>
                  <a:srgbClr val="000000"/>
                </a:solidFill>
              </a:rPr>
              <a:t>Mere Christianity </a:t>
            </a:r>
            <a:endParaRPr lang="en-US" sz="1600" dirty="0">
              <a:solidFill>
                <a:srgbClr val="000000"/>
              </a:solidFill>
            </a:endParaRPr>
          </a:p>
          <a:p>
            <a:pPr>
              <a:lnSpc>
                <a:spcPct val="100000"/>
              </a:lnSpc>
            </a:pPr>
            <a:r>
              <a:rPr lang="en-US" sz="1600" dirty="0">
                <a:solidFill>
                  <a:srgbClr val="000000"/>
                </a:solidFill>
              </a:rPr>
              <a:t>Wrote, while Lewis’s student, “Theology and Falsification,” which argued that claims about God were merely vacuous where they could not be tested for truth or falsehood and this publication established his trajectory as a bright star of atheism</a:t>
            </a:r>
          </a:p>
          <a:p>
            <a:r>
              <a:rPr lang="en-US" sz="1600" dirty="0">
                <a:solidFill>
                  <a:srgbClr val="000000"/>
                </a:solidFill>
              </a:rPr>
              <a:t>Wrote 43 essays, articles and books; 42 of them proposed atheist belief as the only rational world view</a:t>
            </a:r>
          </a:p>
          <a:p>
            <a:r>
              <a:rPr lang="en-US" sz="1600" dirty="0">
                <a:solidFill>
                  <a:srgbClr val="000000"/>
                </a:solidFill>
              </a:rPr>
              <a:t>Most prominent work includes the 1976 </a:t>
            </a:r>
            <a:r>
              <a:rPr lang="en-US" sz="1600" i="1" dirty="0">
                <a:solidFill>
                  <a:srgbClr val="000000"/>
                </a:solidFill>
              </a:rPr>
              <a:t>The Presumption of Atheism </a:t>
            </a:r>
            <a:r>
              <a:rPr lang="en-US" sz="1600" dirty="0">
                <a:solidFill>
                  <a:srgbClr val="000000"/>
                </a:solidFill>
              </a:rPr>
              <a:t>in which Flew forwarded the proposition that the question of God's existence should begin with the presumption of atheism</a:t>
            </a:r>
          </a:p>
          <a:p>
            <a:endParaRPr lang="en-US" dirty="0">
              <a:solidFill>
                <a:srgbClr val="000000"/>
              </a:solidFill>
            </a:endParaRPr>
          </a:p>
          <a:p>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21</a:t>
            </a:fld>
            <a:endParaRPr lang="en-US" sz="1000"/>
          </a:p>
        </p:txBody>
      </p:sp>
    </p:spTree>
    <p:extLst>
      <p:ext uri="{BB962C8B-B14F-4D97-AF65-F5344CB8AC3E}">
        <p14:creationId xmlns:p14="http://schemas.microsoft.com/office/powerpoint/2010/main" val="32694629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Influence of </a:t>
            </a:r>
            <a:r>
              <a:rPr lang="en-US" sz="2400" i="1" dirty="0">
                <a:solidFill>
                  <a:srgbClr val="FFFFFF"/>
                </a:solidFill>
              </a:rPr>
              <a:t>The Presumption of Atheism </a:t>
            </a:r>
            <a:r>
              <a:rPr lang="en-US" sz="2400" dirty="0">
                <a:solidFill>
                  <a:srgbClr val="FFFFFF"/>
                </a:solidFill>
              </a:rPr>
              <a:t>was enormous</a:t>
            </a:r>
            <a:endParaRPr lang="en-US" sz="2400" i="1" dirty="0">
              <a:solidFill>
                <a:srgbClr val="FFFFFF"/>
              </a:solidFill>
            </a:endParaRP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9708995" cy="4095299"/>
          </a:xfrm>
        </p:spPr>
        <p:txBody>
          <a:bodyPr anchor="ctr">
            <a:normAutofit/>
          </a:bodyPr>
          <a:lstStyle/>
          <a:p>
            <a:r>
              <a:rPr lang="en-US" sz="1600" dirty="0">
                <a:solidFill>
                  <a:srgbClr val="000000"/>
                </a:solidFill>
              </a:rPr>
              <a:t>Flew wrote:</a:t>
            </a:r>
          </a:p>
          <a:p>
            <a:pPr marL="457200" lvl="1" indent="-91440">
              <a:buNone/>
            </a:pPr>
            <a:r>
              <a:rPr lang="en-US" sz="1600" dirty="0">
                <a:solidFill>
                  <a:srgbClr val="000000"/>
                </a:solidFill>
              </a:rPr>
              <a:t>"What I want to examine is the contention that the debate about the existence of God should properly begin from the presumption of atheism, that the onus of proof must lie upon the theist.”.</a:t>
            </a:r>
          </a:p>
          <a:p>
            <a:r>
              <a:rPr lang="en-US" sz="1600" dirty="0">
                <a:solidFill>
                  <a:srgbClr val="000000"/>
                </a:solidFill>
              </a:rPr>
              <a:t>The impact of Flew's proposed negative atheism is illustrated by William Lane Craig's 2007 assessment that the presumption of atheism had become "one of the most commonly proffered justifications of atheism."</a:t>
            </a:r>
          </a:p>
          <a:p>
            <a:r>
              <a:rPr lang="en-US" sz="1600" dirty="0">
                <a:solidFill>
                  <a:srgbClr val="000000"/>
                </a:solidFill>
              </a:rPr>
              <a:t>BBC journalist William Crawley said in 2010, "</a:t>
            </a:r>
            <a:r>
              <a:rPr lang="en-US" sz="1600" i="1" dirty="0">
                <a:solidFill>
                  <a:srgbClr val="000000"/>
                </a:solidFill>
              </a:rPr>
              <a:t>The Presumption of Atheism </a:t>
            </a:r>
            <a:r>
              <a:rPr lang="en-US" sz="1600" dirty="0">
                <a:solidFill>
                  <a:srgbClr val="000000"/>
                </a:solidFill>
              </a:rPr>
              <a:t>(1976) made the case, now followed by today's new atheism, that atheism should be the ... default position” … and has "no burden of proof… asserting that the burden of proof rests solely on the theist.”</a:t>
            </a:r>
          </a:p>
          <a:p>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22</a:t>
            </a:fld>
            <a:endParaRPr lang="en-US" sz="1000"/>
          </a:p>
        </p:txBody>
      </p:sp>
    </p:spTree>
    <p:extLst>
      <p:ext uri="{BB962C8B-B14F-4D97-AF65-F5344CB8AC3E}">
        <p14:creationId xmlns:p14="http://schemas.microsoft.com/office/powerpoint/2010/main" val="20675699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But then between 1999 and 2004, Flew changed his mind and became a believer in God</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10133210" cy="4095299"/>
          </a:xfrm>
        </p:spPr>
        <p:txBody>
          <a:bodyPr anchor="ctr">
            <a:normAutofit/>
          </a:bodyPr>
          <a:lstStyle/>
          <a:p>
            <a:r>
              <a:rPr lang="en-US" sz="1600" dirty="0">
                <a:solidFill>
                  <a:srgbClr val="000000"/>
                </a:solidFill>
              </a:rPr>
              <a:t>Stated in letters he wrote in 2001, then leaked the change in 2004 in an interview with an atheist publication, and then that year published </a:t>
            </a:r>
            <a:r>
              <a:rPr lang="en-US" sz="1600" i="1" dirty="0">
                <a:solidFill>
                  <a:srgbClr val="000000"/>
                </a:solidFill>
              </a:rPr>
              <a:t>There Is a God </a:t>
            </a:r>
            <a:r>
              <a:rPr lang="en-US" sz="1600" dirty="0">
                <a:solidFill>
                  <a:srgbClr val="000000"/>
                </a:solidFill>
              </a:rPr>
              <a:t>co-authored with Christian apologist Roy Varghese</a:t>
            </a:r>
          </a:p>
          <a:p>
            <a:r>
              <a:rPr lang="en-US" sz="1600" dirty="0">
                <a:solidFill>
                  <a:srgbClr val="000000"/>
                </a:solidFill>
              </a:rPr>
              <a:t>Cited advancing science in two areas as his reason: the fine tuning of the universe and the Big Bang</a:t>
            </a:r>
          </a:p>
          <a:p>
            <a:r>
              <a:rPr lang="en-US" sz="1600" dirty="0">
                <a:solidFill>
                  <a:srgbClr val="000000"/>
                </a:solidFill>
              </a:rPr>
              <a:t>About the former he wrote in a chapter he titled with Freeman Dyson’s quote, “The Universe Knew We Were Coming”</a:t>
            </a:r>
          </a:p>
          <a:p>
            <a:pPr marL="457200" lvl="1" indent="-91440">
              <a:lnSpc>
                <a:spcPct val="100000"/>
              </a:lnSpc>
              <a:buNone/>
            </a:pPr>
            <a:r>
              <a:rPr lang="en-US" sz="1600" dirty="0">
                <a:solidFill>
                  <a:srgbClr val="000000"/>
                </a:solidFill>
              </a:rPr>
              <a:t>“The recent popularity of this argument has highlighted a new dimension of the laws of nature. … In other words, the laws of nature seem to have been crafted so as to move the universe toward the emergence and sustenance of life ... Let’s take the most basic laws of physics. It has been calculated that if the value of even one of the fundamental constants … had been to the slightest degree different, then no planet capable of permitting the evolution of human life could have formed … Virtually no major scientist today claims that the fine tuning was purely a result of chance factors at work in a single universe.”</a:t>
            </a: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23</a:t>
            </a:fld>
            <a:endParaRPr lang="en-US" sz="1000"/>
          </a:p>
        </p:txBody>
      </p:sp>
    </p:spTree>
    <p:extLst>
      <p:ext uri="{BB962C8B-B14F-4D97-AF65-F5344CB8AC3E}">
        <p14:creationId xmlns:p14="http://schemas.microsoft.com/office/powerpoint/2010/main" val="15279613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A maelstrom of criticism erupts from the atheist community</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10025800" cy="4095299"/>
          </a:xfrm>
        </p:spPr>
        <p:txBody>
          <a:bodyPr anchor="ctr">
            <a:normAutofit/>
          </a:bodyPr>
          <a:lstStyle/>
          <a:p>
            <a:r>
              <a:rPr lang="en-US" sz="1600" dirty="0">
                <a:solidFill>
                  <a:srgbClr val="000000"/>
                </a:solidFill>
              </a:rPr>
              <a:t>Feeling betrayed by their elder statesman, the atheist community reacted vehemently and heaped accusations and criticisms onto Flew</a:t>
            </a:r>
          </a:p>
          <a:p>
            <a:r>
              <a:rPr lang="en-US" sz="1600" dirty="0">
                <a:solidFill>
                  <a:srgbClr val="000000"/>
                </a:solidFill>
              </a:rPr>
              <a:t>Various commentators claimed</a:t>
            </a:r>
          </a:p>
          <a:p>
            <a:pPr lvl="1"/>
            <a:r>
              <a:rPr lang="en-US" sz="1600" dirty="0">
                <a:solidFill>
                  <a:srgbClr val="000000"/>
                </a:solidFill>
              </a:rPr>
              <a:t>Flew was suffering from dementia and the book was really written by Roy Varghese</a:t>
            </a:r>
          </a:p>
          <a:p>
            <a:pPr lvl="1"/>
            <a:r>
              <a:rPr lang="en-US" sz="1600" dirty="0">
                <a:solidFill>
                  <a:srgbClr val="000000"/>
                </a:solidFill>
              </a:rPr>
              <a:t>The book contains arguments that he didn’t know about and didn’t consent to (Richard Carrier’s review: “Flew’s Bogus Book”)</a:t>
            </a:r>
          </a:p>
          <a:p>
            <a:pPr lvl="1"/>
            <a:r>
              <a:rPr lang="en-US" sz="1600" dirty="0">
                <a:solidFill>
                  <a:srgbClr val="000000"/>
                </a:solidFill>
              </a:rPr>
              <a:t>The book uses “Americanisms” in language that would not be natural to an Englishman</a:t>
            </a:r>
          </a:p>
          <a:p>
            <a:pPr lvl="1"/>
            <a:r>
              <a:rPr lang="en-US" sz="1600" dirty="0">
                <a:solidFill>
                  <a:srgbClr val="000000"/>
                </a:solidFill>
              </a:rPr>
              <a:t>Flew didn’t understand the science he was quoting (this from Victor Stenger)</a:t>
            </a:r>
          </a:p>
          <a:p>
            <a:pPr lvl="1"/>
            <a:r>
              <a:rPr lang="en-US" sz="1600" dirty="0">
                <a:solidFill>
                  <a:srgbClr val="000000"/>
                </a:solidFill>
              </a:rPr>
              <a:t>In a later interview, Flew did not know the work of authors he quoted in the book</a:t>
            </a:r>
          </a:p>
          <a:p>
            <a:pPr lvl="1"/>
            <a:r>
              <a:rPr lang="en-US" sz="1600" dirty="0">
                <a:solidFill>
                  <a:srgbClr val="000000"/>
                </a:solidFill>
              </a:rPr>
              <a:t>Flew was frail and suddenly afraid of death; longing for an afterlife overwhelmed him</a:t>
            </a: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24</a:t>
            </a:fld>
            <a:endParaRPr lang="en-US" sz="1000"/>
          </a:p>
        </p:txBody>
      </p:sp>
    </p:spTree>
    <p:extLst>
      <p:ext uri="{BB962C8B-B14F-4D97-AF65-F5344CB8AC3E}">
        <p14:creationId xmlns:p14="http://schemas.microsoft.com/office/powerpoint/2010/main" val="2403936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Flew responds</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6"/>
            <a:ext cx="9708995" cy="3567173"/>
          </a:xfrm>
        </p:spPr>
        <p:txBody>
          <a:bodyPr anchor="ctr">
            <a:normAutofit/>
          </a:bodyPr>
          <a:lstStyle/>
          <a:p>
            <a:pPr marL="457200" lvl="1" indent="-91440">
              <a:lnSpc>
                <a:spcPct val="100000"/>
              </a:lnSpc>
              <a:buNone/>
            </a:pPr>
            <a:r>
              <a:rPr lang="en-US" sz="1600" dirty="0"/>
              <a:t>“I have been denounced by my fellow unbelievers for stupidity, betrayal, senility and everything you can think of and none of them have read a word that I have ever written…</a:t>
            </a:r>
          </a:p>
          <a:p>
            <a:pPr marL="457200" lvl="1" indent="-91440">
              <a:lnSpc>
                <a:spcPct val="100000"/>
              </a:lnSpc>
              <a:buNone/>
            </a:pPr>
            <a:r>
              <a:rPr lang="en-US" sz="1600" dirty="0"/>
              <a:t>“I have rebutted these criticisms in the following statement: My name is on the book and it represents exactly my opinions. I would not have a book issued in my name that I do not 100 percent agree with. I needed someone to do the actual writing because I’m 84 and that was Roy Varghese’s role. The idea that someone manipulated me because I'm old is exactly wrong. I may be old but it is hard to manipulate me. This is my book and it represents my thinking."</a:t>
            </a: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25</a:t>
            </a:fld>
            <a:endParaRPr lang="en-US" sz="1000"/>
          </a:p>
        </p:txBody>
      </p:sp>
    </p:spTree>
    <p:extLst>
      <p:ext uri="{BB962C8B-B14F-4D97-AF65-F5344CB8AC3E}">
        <p14:creationId xmlns:p14="http://schemas.microsoft.com/office/powerpoint/2010/main" val="33472374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Christian apologists rally to Flew’s support</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10025800" cy="4095299"/>
          </a:xfrm>
        </p:spPr>
        <p:txBody>
          <a:bodyPr anchor="ctr">
            <a:normAutofit/>
          </a:bodyPr>
          <a:lstStyle/>
          <a:p>
            <a:r>
              <a:rPr lang="en-US" sz="1600" dirty="0">
                <a:solidFill>
                  <a:srgbClr val="202122"/>
                </a:solidFill>
              </a:rPr>
              <a:t>Biola University awarded him the Phillip E. Johnson Award for Liberty and Truth in 2006 "for his lifelong commitment to free and open inquiry and to standing fast against intolerant assaults on freedom of thought and expression". </a:t>
            </a:r>
          </a:p>
          <a:p>
            <a:pPr lvl="1"/>
            <a:r>
              <a:rPr lang="en-US" sz="1600" dirty="0">
                <a:solidFill>
                  <a:srgbClr val="202122"/>
                </a:solidFill>
              </a:rPr>
              <a:t>When informed of his award, Flew remarked, "In light of my work and publications in this area and the criticism I’ve received for changing my position, I appreciate receiving this award."</a:t>
            </a:r>
          </a:p>
          <a:p>
            <a:r>
              <a:rPr lang="en-US" sz="1600" dirty="0">
                <a:solidFill>
                  <a:srgbClr val="202122"/>
                </a:solidFill>
              </a:rPr>
              <a:t>William Lane Craig openly defended him in public settings and appearances</a:t>
            </a:r>
          </a:p>
          <a:p>
            <a:r>
              <a:rPr lang="en-US" sz="1600" dirty="0">
                <a:solidFill>
                  <a:srgbClr val="202122"/>
                </a:solidFill>
              </a:rPr>
              <a:t>Anthony Horvath published letters written to him by Flew between 2001 and 2006 that lay out all the core arguments Flew put forth in </a:t>
            </a:r>
            <a:r>
              <a:rPr lang="en-US" sz="1600" i="1" dirty="0">
                <a:solidFill>
                  <a:srgbClr val="202122"/>
                </a:solidFill>
              </a:rPr>
              <a:t>There Is a God</a:t>
            </a:r>
            <a:r>
              <a:rPr lang="en-US" sz="1600" dirty="0">
                <a:solidFill>
                  <a:srgbClr val="202122"/>
                </a:solidFill>
              </a:rPr>
              <a:t>, refuting the idea that Flew’s new positions were not his alone</a:t>
            </a: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26</a:t>
            </a:fld>
            <a:endParaRPr lang="en-US" sz="1000"/>
          </a:p>
        </p:txBody>
      </p:sp>
    </p:spTree>
    <p:extLst>
      <p:ext uri="{BB962C8B-B14F-4D97-AF65-F5344CB8AC3E}">
        <p14:creationId xmlns:p14="http://schemas.microsoft.com/office/powerpoint/2010/main" val="15977385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3">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25">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1245072" y="1289765"/>
            <a:ext cx="3651101" cy="4270963"/>
          </a:xfrm>
        </p:spPr>
        <p:txBody>
          <a:bodyPr anchor="ctr">
            <a:normAutofit/>
          </a:bodyPr>
          <a:lstStyle/>
          <a:p>
            <a:pPr algn="ctr"/>
            <a:r>
              <a:rPr lang="en-US" sz="3200" dirty="0">
                <a:solidFill>
                  <a:srgbClr val="FFFFFF"/>
                </a:solidFill>
              </a:rPr>
              <a:t>Antony Flew: rest in peace</a:t>
            </a:r>
          </a:p>
        </p:txBody>
      </p:sp>
      <p:sp>
        <p:nvSpPr>
          <p:cNvPr id="28"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0"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6297233" y="518400"/>
            <a:ext cx="4881500" cy="5837949"/>
          </a:xfrm>
        </p:spPr>
        <p:txBody>
          <a:bodyPr anchor="ctr">
            <a:normAutofit/>
          </a:bodyPr>
          <a:lstStyle/>
          <a:p>
            <a:pPr>
              <a:lnSpc>
                <a:spcPct val="100000"/>
              </a:lnSpc>
            </a:pPr>
            <a:r>
              <a:rPr lang="en-US" sz="1600" dirty="0">
                <a:solidFill>
                  <a:schemeClr val="tx1">
                    <a:alpha val="80000"/>
                  </a:schemeClr>
                </a:solidFill>
                <a:latin typeface="Arial" panose="020B0604020202020204" pitchFamily="34" charset="0"/>
              </a:rPr>
              <a:t>Antony Flew dies in 2010, at the age of 87, and is reported to have been suffering from dementia at the time of his death</a:t>
            </a:r>
          </a:p>
          <a:p>
            <a:pPr>
              <a:lnSpc>
                <a:spcPct val="100000"/>
              </a:lnSpc>
            </a:pPr>
            <a:r>
              <a:rPr lang="en-US" sz="1600" dirty="0">
                <a:solidFill>
                  <a:schemeClr val="tx1">
                    <a:alpha val="80000"/>
                  </a:schemeClr>
                </a:solidFill>
                <a:latin typeface="Arial" panose="020B0604020202020204" pitchFamily="34" charset="0"/>
              </a:rPr>
              <a:t>The debate then shifted back to the scientists</a:t>
            </a:r>
          </a:p>
        </p:txBody>
      </p:sp>
      <p:sp>
        <p:nvSpPr>
          <p:cNvPr id="3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a:solidFill>
                  <a:schemeClr val="tx1">
                    <a:alpha val="60000"/>
                  </a:schemeClr>
                </a:solidFill>
              </a:rPr>
              <a:pPr>
                <a:spcAft>
                  <a:spcPts val="600"/>
                </a:spcAft>
              </a:pPr>
              <a:t>27</a:t>
            </a:fld>
            <a:endParaRPr lang="en-US">
              <a:solidFill>
                <a:schemeClr val="tx1">
                  <a:alpha val="60000"/>
                </a:schemeClr>
              </a:solidFill>
            </a:endParaRPr>
          </a:p>
        </p:txBody>
      </p:sp>
      <p:cxnSp>
        <p:nvCxnSpPr>
          <p:cNvPr id="34" name="Straight Connector 33">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03920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36"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8"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Three arguments against fine tuning</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4978708" y="885651"/>
            <a:ext cx="6525220" cy="4616849"/>
          </a:xfrm>
        </p:spPr>
        <p:txBody>
          <a:bodyPr anchor="ctr">
            <a:normAutofit/>
          </a:bodyPr>
          <a:lstStyle/>
          <a:p>
            <a:pPr>
              <a:lnSpc>
                <a:spcPct val="100000"/>
              </a:lnSpc>
            </a:pPr>
            <a:r>
              <a:rPr lang="en-US" sz="1600" dirty="0">
                <a:latin typeface="Arial" panose="020B0604020202020204" pitchFamily="34" charset="0"/>
              </a:rPr>
              <a:t>The analyses of the probabilities are wrong</a:t>
            </a:r>
          </a:p>
          <a:p>
            <a:pPr>
              <a:lnSpc>
                <a:spcPct val="100000"/>
              </a:lnSpc>
            </a:pPr>
            <a:r>
              <a:rPr lang="en-US" sz="1600" dirty="0">
                <a:latin typeface="Arial" panose="020B0604020202020204" pitchFamily="34" charset="0"/>
              </a:rPr>
              <a:t>Future discoveries of a “theory of everything” will reveal a mechanism for setting the values of the constants to what they are</a:t>
            </a:r>
          </a:p>
          <a:p>
            <a:pPr>
              <a:lnSpc>
                <a:spcPct val="100000"/>
              </a:lnSpc>
            </a:pPr>
            <a:r>
              <a:rPr lang="en-US" sz="1600" dirty="0">
                <a:latin typeface="Arial" panose="020B0604020202020204" pitchFamily="34" charset="0"/>
              </a:rPr>
              <a:t>The multiverse</a:t>
            </a: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28</a:t>
            </a:fld>
            <a:endParaRPr lang="en-US" sz="1000"/>
          </a:p>
        </p:txBody>
      </p:sp>
    </p:spTree>
    <p:extLst>
      <p:ext uri="{BB962C8B-B14F-4D97-AF65-F5344CB8AC3E}">
        <p14:creationId xmlns:p14="http://schemas.microsoft.com/office/powerpoint/2010/main" val="135610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Victor Stenger attacks fine tuning</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6"/>
            <a:ext cx="9708995" cy="3839530"/>
          </a:xfrm>
        </p:spPr>
        <p:txBody>
          <a:bodyPr anchor="ctr">
            <a:normAutofit/>
          </a:bodyPr>
          <a:lstStyle/>
          <a:p>
            <a:endParaRPr lang="en-US" dirty="0">
              <a:solidFill>
                <a:srgbClr val="000000"/>
              </a:solidFill>
            </a:endParaRPr>
          </a:p>
          <a:p>
            <a:pPr>
              <a:lnSpc>
                <a:spcPct val="100000"/>
              </a:lnSpc>
            </a:pPr>
            <a:r>
              <a:rPr lang="en-US" sz="1600" dirty="0">
                <a:solidFill>
                  <a:srgbClr val="000000"/>
                </a:solidFill>
              </a:rPr>
              <a:t>Professor of physics at the University of Hawaii with a focus on gluons, quarks, strange particles, and neutrinos, and wrote or co-wrote seven peer-reviewed articles over his 36-year career as a physicist</a:t>
            </a:r>
          </a:p>
          <a:p>
            <a:pPr lvl="1">
              <a:lnSpc>
                <a:spcPct val="100000"/>
              </a:lnSpc>
            </a:pPr>
            <a:r>
              <a:rPr lang="en-US" sz="1600" dirty="0">
                <a:solidFill>
                  <a:srgbClr val="000000"/>
                </a:solidFill>
              </a:rPr>
              <a:t>Hmm … not very prolific</a:t>
            </a:r>
          </a:p>
          <a:p>
            <a:pPr>
              <a:lnSpc>
                <a:spcPct val="100000"/>
              </a:lnSpc>
            </a:pPr>
            <a:r>
              <a:rPr lang="en-US" sz="1600" dirty="0">
                <a:solidFill>
                  <a:srgbClr val="000000"/>
                </a:solidFill>
              </a:rPr>
              <a:t>Wrote 17 popular books and 33 essays, most challenging religious belief and promoting atheism, including the book </a:t>
            </a:r>
            <a:r>
              <a:rPr lang="en-US" sz="1600" i="1" dirty="0">
                <a:solidFill>
                  <a:srgbClr val="000000"/>
                </a:solidFill>
              </a:rPr>
              <a:t>God: The Failed Hypothesis – How Science Shows that God Does Not Exist</a:t>
            </a:r>
          </a:p>
          <a:p>
            <a:pPr lvl="1">
              <a:lnSpc>
                <a:spcPct val="100000"/>
              </a:lnSpc>
            </a:pPr>
            <a:r>
              <a:rPr lang="en-US" sz="1600" dirty="0">
                <a:solidFill>
                  <a:srgbClr val="000000"/>
                </a:solidFill>
              </a:rPr>
              <a:t>One of his essays attacked Antony Flew’s grasp of science</a:t>
            </a:r>
          </a:p>
          <a:p>
            <a:pPr>
              <a:lnSpc>
                <a:spcPct val="100000"/>
              </a:lnSpc>
            </a:pPr>
            <a:r>
              <a:rPr lang="en-US" sz="1600" dirty="0">
                <a:solidFill>
                  <a:srgbClr val="000000"/>
                </a:solidFill>
              </a:rPr>
              <a:t>In 2011, Stenger writes </a:t>
            </a:r>
            <a:r>
              <a:rPr lang="en-US" sz="1600" i="1" dirty="0">
                <a:solidFill>
                  <a:srgbClr val="000000"/>
                </a:solidFill>
              </a:rPr>
              <a:t>The Fallacy of Fine Tuning </a:t>
            </a:r>
            <a:r>
              <a:rPr lang="en-US" sz="1600" dirty="0">
                <a:solidFill>
                  <a:srgbClr val="000000"/>
                </a:solidFill>
              </a:rPr>
              <a:t>in which he mounts an all-out assault on fine tuning in general and Hugh Ross’s formulation of the probabilities in particular</a:t>
            </a:r>
          </a:p>
          <a:p>
            <a:pPr marL="0" indent="0">
              <a:buNone/>
            </a:pPr>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29</a:t>
            </a:fld>
            <a:endParaRPr lang="en-US" sz="1000"/>
          </a:p>
        </p:txBody>
      </p:sp>
    </p:spTree>
    <p:extLst>
      <p:ext uri="{BB962C8B-B14F-4D97-AF65-F5344CB8AC3E}">
        <p14:creationId xmlns:p14="http://schemas.microsoft.com/office/powerpoint/2010/main" val="272207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D5DC0-EDF0-4C98-A3FC-9FA5637858D1}"/>
              </a:ext>
            </a:extLst>
          </p:cNvPr>
          <p:cNvSpPr>
            <a:spLocks noGrp="1"/>
          </p:cNvSpPr>
          <p:nvPr>
            <p:ph type="title"/>
          </p:nvPr>
        </p:nvSpPr>
        <p:spPr>
          <a:xfrm>
            <a:off x="838200" y="365125"/>
            <a:ext cx="10515600" cy="1325563"/>
          </a:xfrm>
        </p:spPr>
        <p:txBody>
          <a:bodyPr>
            <a:normAutofit/>
          </a:bodyPr>
          <a:lstStyle/>
          <a:p>
            <a:r>
              <a:rPr lang="en-US" sz="2400" dirty="0">
                <a:solidFill>
                  <a:srgbClr val="FFFFFF"/>
                </a:solidFill>
              </a:rPr>
              <a:t>Discussion questions to keep in mind during the presentation</a:t>
            </a:r>
          </a:p>
        </p:txBody>
      </p:sp>
      <p:sp>
        <p:nvSpPr>
          <p:cNvPr id="3" name="Content Placeholder 2">
            <a:extLst>
              <a:ext uri="{FF2B5EF4-FFF2-40B4-BE49-F238E27FC236}">
                <a16:creationId xmlns:a16="http://schemas.microsoft.com/office/drawing/2014/main" id="{8940CFBE-E325-4800-B0BC-82F51EDA9DA8}"/>
              </a:ext>
            </a:extLst>
          </p:cNvPr>
          <p:cNvSpPr>
            <a:spLocks noGrp="1"/>
          </p:cNvSpPr>
          <p:nvPr>
            <p:ph idx="1"/>
          </p:nvPr>
        </p:nvSpPr>
        <p:spPr>
          <a:xfrm>
            <a:off x="838200" y="2438400"/>
            <a:ext cx="10515600" cy="3738562"/>
          </a:xfrm>
        </p:spPr>
        <p:txBody>
          <a:bodyPr>
            <a:normAutofit/>
          </a:bodyPr>
          <a:lstStyle/>
          <a:p>
            <a:r>
              <a:rPr lang="en-US" sz="1600" dirty="0"/>
              <a:t>How important is the origin and evolution of the physical universe to any aspect of your faith?</a:t>
            </a:r>
          </a:p>
          <a:p>
            <a:r>
              <a:rPr lang="en-US" sz="1600" dirty="0"/>
              <a:t>Many Christians take comfort in the fine-tuning argument, others don’t really care.</a:t>
            </a:r>
          </a:p>
          <a:p>
            <a:pPr lvl="1"/>
            <a:r>
              <a:rPr lang="en-US" sz="1600" dirty="0"/>
              <a:t>Where do you come out?</a:t>
            </a:r>
          </a:p>
          <a:p>
            <a:r>
              <a:rPr lang="en-US" sz="1600" dirty="0"/>
              <a:t>Are you concerned at all about the nature and content of the popular media discourse on cosmic origins which is universally hostile to theism?</a:t>
            </a:r>
          </a:p>
          <a:p>
            <a:r>
              <a:rPr lang="en-US" sz="1600" dirty="0"/>
              <a:t>Many Christian apologetic leaders feel that fine tuning addresses the public impression that scientifically based atheism explains everything in terms of cosmic origins.</a:t>
            </a:r>
          </a:p>
          <a:p>
            <a:pPr lvl="1"/>
            <a:r>
              <a:rPr lang="en-US" sz="1600" dirty="0"/>
              <a:t>Is this public discourse on fine tuning important and are the apologetics’ arguments convincing?</a:t>
            </a:r>
          </a:p>
          <a:p>
            <a:pPr lvl="1"/>
            <a:r>
              <a:rPr lang="en-US" sz="1600" dirty="0"/>
              <a:t>Should Christian leaders take such a stand in favor of fine tuning?</a:t>
            </a:r>
          </a:p>
        </p:txBody>
      </p:sp>
      <p:sp>
        <p:nvSpPr>
          <p:cNvPr id="4" name="Slide Number Placeholder 3">
            <a:extLst>
              <a:ext uri="{FF2B5EF4-FFF2-40B4-BE49-F238E27FC236}">
                <a16:creationId xmlns:a16="http://schemas.microsoft.com/office/drawing/2014/main" id="{AFD7CE6A-D45A-4058-A73B-9EDCBB5BC684}"/>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a:pPr>
                <a:spcAft>
                  <a:spcPts val="600"/>
                </a:spcAft>
              </a:pPr>
              <a:t>3</a:t>
            </a:fld>
            <a:endParaRPr lang="en-US"/>
          </a:p>
        </p:txBody>
      </p:sp>
    </p:spTree>
    <p:extLst>
      <p:ext uri="{BB962C8B-B14F-4D97-AF65-F5344CB8AC3E}">
        <p14:creationId xmlns:p14="http://schemas.microsoft.com/office/powerpoint/2010/main" val="1839266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57A31A-3E46-40A4-8BB3-76A2969DDCE6}"/>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The Fallacy of Fine Tuning</a:t>
            </a:r>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937671" y="563918"/>
            <a:ext cx="6525220" cy="5535528"/>
          </a:xfrm>
        </p:spPr>
        <p:txBody>
          <a:bodyPr anchor="ctr">
            <a:normAutofit lnSpcReduction="10000"/>
          </a:bodyPr>
          <a:lstStyle/>
          <a:p>
            <a:pPr>
              <a:lnSpc>
                <a:spcPct val="100000"/>
              </a:lnSpc>
            </a:pPr>
            <a:r>
              <a:rPr lang="en-US" sz="1600" dirty="0"/>
              <a:t>One of Stenger’s main proposition is that commentators failed to consider combinations of the constants where a change in one offset a change in one or more of the others</a:t>
            </a:r>
          </a:p>
          <a:p>
            <a:pPr>
              <a:lnSpc>
                <a:spcPct val="100000"/>
              </a:lnSpc>
            </a:pPr>
            <a:r>
              <a:rPr lang="en-US" sz="1600" dirty="0"/>
              <a:t>He thought the range of the natural values in the denominators were too wide and suggested a range of two to ten orders of magnitude</a:t>
            </a:r>
          </a:p>
          <a:p>
            <a:pPr>
              <a:lnSpc>
                <a:spcPct val="100000"/>
              </a:lnSpc>
            </a:pPr>
            <a:r>
              <a:rPr lang="en-US" sz="1600" dirty="0"/>
              <a:t>Built the MonkeyGod software model which is a tool for building “toy universes” with different values of the constants and seeing if they result in life permitting universes using one condition for judging whether the resulting universe would permit life: whether long-lived stars would be possible</a:t>
            </a:r>
          </a:p>
          <a:p>
            <a:pPr>
              <a:lnSpc>
                <a:spcPct val="100000"/>
              </a:lnSpc>
            </a:pPr>
            <a:r>
              <a:rPr lang="en-US" sz="1600" dirty="0"/>
              <a:t>Published MonkeyGod on an open website* for anyone to try, and used it to simulate different combinations of the five constants</a:t>
            </a:r>
          </a:p>
          <a:p>
            <a:pPr marL="457200" lvl="1" indent="-91440">
              <a:lnSpc>
                <a:spcPct val="100000"/>
              </a:lnSpc>
              <a:buNone/>
            </a:pPr>
            <a:r>
              <a:rPr lang="en-US" sz="1600" dirty="0"/>
              <a:t>“We have seen that the proponents of fine-tuning make serious errors in physics, cosmology, probability theory, and data analysis. While not every proponent makes every error, there is a remarkable similarity to the arguments you find in the theist literature, which leads you to suspect that they do not do much research to support their claims beyond simply reading each other's books.”</a:t>
            </a:r>
            <a:endParaRPr lang="en-US" sz="1900" dirty="0"/>
          </a:p>
          <a:p>
            <a:endParaRPr lang="en-US" sz="1900" dirty="0"/>
          </a:p>
          <a:p>
            <a:pPr marL="457200" lvl="1" indent="0">
              <a:buNone/>
            </a:pPr>
            <a:r>
              <a:rPr lang="en-US" sz="1200" dirty="0"/>
              <a:t>*Sadly, discontinued with Stenger’s death</a:t>
            </a:r>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30</a:t>
            </a:fld>
            <a:endParaRPr lang="en-US" sz="1000"/>
          </a:p>
        </p:txBody>
      </p:sp>
    </p:spTree>
    <p:extLst>
      <p:ext uri="{BB962C8B-B14F-4D97-AF65-F5344CB8AC3E}">
        <p14:creationId xmlns:p14="http://schemas.microsoft.com/office/powerpoint/2010/main" val="4934878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7A31A-3E46-40A4-8BB3-76A2969DDCE6}"/>
              </a:ext>
            </a:extLst>
          </p:cNvPr>
          <p:cNvSpPr>
            <a:spLocks noGrp="1"/>
          </p:cNvSpPr>
          <p:nvPr>
            <p:ph type="title"/>
          </p:nvPr>
        </p:nvSpPr>
        <p:spPr>
          <a:xfrm>
            <a:off x="466722" y="586855"/>
            <a:ext cx="3201366" cy="2276513"/>
          </a:xfrm>
        </p:spPr>
        <p:txBody>
          <a:bodyPr anchor="b">
            <a:normAutofit/>
          </a:bodyPr>
          <a:lstStyle/>
          <a:p>
            <a:pPr algn="r"/>
            <a:r>
              <a:rPr lang="en-US" sz="2400" dirty="0">
                <a:solidFill>
                  <a:srgbClr val="FFFFFF"/>
                </a:solidFill>
              </a:rPr>
              <a:t>Stenger runs his MonkeyGod simulations and produces the famous “Wedge” </a:t>
            </a:r>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810259" y="649480"/>
            <a:ext cx="6555347" cy="5546047"/>
          </a:xfrm>
        </p:spPr>
        <p:txBody>
          <a:bodyPr anchor="ctr">
            <a:normAutofit/>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457200" lvl="1" indent="-91440">
              <a:lnSpc>
                <a:spcPct val="100000"/>
              </a:lnSpc>
              <a:buNone/>
            </a:pPr>
            <a:r>
              <a:rPr lang="en-US" sz="1600" dirty="0"/>
              <a:t>“Using a sample of 10,000 universes, I have estimated the fraction of universes generated that should have properties that allow for some form of life not too drastically different from our own.”</a:t>
            </a:r>
          </a:p>
          <a:p>
            <a:endParaRPr lang="en-US" dirty="0"/>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1704320" y="6455664"/>
            <a:ext cx="448056" cy="365125"/>
          </a:xfrm>
        </p:spPr>
        <p:txBody>
          <a:bodyPr>
            <a:normAutofit/>
          </a:bodyPr>
          <a:lstStyle/>
          <a:p>
            <a:pPr>
              <a:spcAft>
                <a:spcPts val="600"/>
              </a:spcAft>
            </a:pPr>
            <a:fld id="{1840B351-084E-415A-AE48-C2C6C8DB746F}" type="slidenum">
              <a:rPr lang="en-US" sz="1100">
                <a:solidFill>
                  <a:schemeClr val="tx1">
                    <a:lumMod val="50000"/>
                    <a:lumOff val="50000"/>
                  </a:schemeClr>
                </a:solidFill>
              </a:rPr>
              <a:pPr>
                <a:spcAft>
                  <a:spcPts val="600"/>
                </a:spcAft>
              </a:pPr>
              <a:t>31</a:t>
            </a:fld>
            <a:endParaRPr lang="en-US" sz="1100">
              <a:solidFill>
                <a:schemeClr val="tx1">
                  <a:lumMod val="50000"/>
                  <a:lumOff val="50000"/>
                </a:schemeClr>
              </a:solidFill>
            </a:endParaRPr>
          </a:p>
        </p:txBody>
      </p:sp>
      <p:pic>
        <p:nvPicPr>
          <p:cNvPr id="1028" name="Picture 4" descr="Image result for monkey god images">
            <a:extLst>
              <a:ext uri="{FF2B5EF4-FFF2-40B4-BE49-F238E27FC236}">
                <a16:creationId xmlns:a16="http://schemas.microsoft.com/office/drawing/2014/main" id="{992AFCED-0CFB-4C5A-8020-6B811ADFE6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2678" y="3147967"/>
            <a:ext cx="3383696" cy="25345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46110FA6-9FF3-43D2-B678-50745C92F562}"/>
              </a:ext>
            </a:extLst>
          </p:cNvPr>
          <p:cNvPicPr>
            <a:picLocks noChangeAspect="1"/>
          </p:cNvPicPr>
          <p:nvPr/>
        </p:nvPicPr>
        <p:blipFill rotWithShape="1">
          <a:blip r:embed="rId3"/>
          <a:srcRect l="30086" t="36483" r="38125" b="17140"/>
          <a:stretch/>
        </p:blipFill>
        <p:spPr>
          <a:xfrm>
            <a:off x="5114232" y="779736"/>
            <a:ext cx="3875712" cy="3180489"/>
          </a:xfrm>
          <a:prstGeom prst="rect">
            <a:avLst/>
          </a:prstGeom>
        </p:spPr>
      </p:pic>
      <p:sp>
        <p:nvSpPr>
          <p:cNvPr id="16" name="TextBox 15">
            <a:extLst>
              <a:ext uri="{FF2B5EF4-FFF2-40B4-BE49-F238E27FC236}">
                <a16:creationId xmlns:a16="http://schemas.microsoft.com/office/drawing/2014/main" id="{1FC306A5-6498-413A-95A4-E4A9463B4BE9}"/>
              </a:ext>
            </a:extLst>
          </p:cNvPr>
          <p:cNvSpPr txBox="1"/>
          <p:nvPr/>
        </p:nvSpPr>
        <p:spPr>
          <a:xfrm>
            <a:off x="8848276" y="1646705"/>
            <a:ext cx="2416172" cy="1615827"/>
          </a:xfrm>
          <a:prstGeom prst="rect">
            <a:avLst/>
          </a:prstGeom>
          <a:noFill/>
        </p:spPr>
        <p:txBody>
          <a:bodyPr wrap="square">
            <a:spAutoFit/>
          </a:bodyPr>
          <a:lstStyle/>
          <a:p>
            <a:r>
              <a:rPr lang="en-US" sz="1100" dirty="0"/>
              <a:t>In this example, varying one parameter at a time moves out of the life permitting range quickly, but varying both parameters together allows the simulated universe to move up and down along the slope of the “wedge” staying in the life permitting region for much longer over the parameter space.</a:t>
            </a:r>
          </a:p>
        </p:txBody>
      </p:sp>
    </p:spTree>
    <p:extLst>
      <p:ext uri="{BB962C8B-B14F-4D97-AF65-F5344CB8AC3E}">
        <p14:creationId xmlns:p14="http://schemas.microsoft.com/office/powerpoint/2010/main" val="1705441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757A31A-3E46-40A4-8BB3-76A2969DDCE6}"/>
              </a:ext>
            </a:extLst>
          </p:cNvPr>
          <p:cNvSpPr>
            <a:spLocks noGrp="1"/>
          </p:cNvSpPr>
          <p:nvPr>
            <p:ph type="title"/>
          </p:nvPr>
        </p:nvSpPr>
        <p:spPr>
          <a:xfrm>
            <a:off x="316702" y="1440913"/>
            <a:ext cx="3201366" cy="3561719"/>
          </a:xfrm>
        </p:spPr>
        <p:txBody>
          <a:bodyPr anchor="b">
            <a:noAutofit/>
          </a:bodyPr>
          <a:lstStyle/>
          <a:p>
            <a:pPr algn="r"/>
            <a:r>
              <a:rPr lang="en-US" sz="2400" dirty="0">
                <a:solidFill>
                  <a:srgbClr val="FFFFFF"/>
                </a:solidFill>
              </a:rPr>
              <a:t>Stenger concludes that between 13% and 37% of randomly selected values for the physical constants will produce life-sustaining universes based on stellar lifetimes as the criteria – calculations fatal to fine tuning if the reasoning is well -founded</a:t>
            </a:r>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700382" y="733193"/>
            <a:ext cx="6555347" cy="5546047"/>
          </a:xfrm>
        </p:spPr>
        <p:txBody>
          <a:bodyPr anchor="ctr">
            <a:normAutofit/>
          </a:bodyPr>
          <a:lstStyle/>
          <a:p>
            <a:pPr marL="0" indent="0">
              <a:buNone/>
            </a:pPr>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1704320" y="6455664"/>
            <a:ext cx="448056" cy="365125"/>
          </a:xfrm>
        </p:spPr>
        <p:txBody>
          <a:bodyPr>
            <a:normAutofit/>
          </a:bodyPr>
          <a:lstStyle/>
          <a:p>
            <a:pPr>
              <a:spcAft>
                <a:spcPts val="600"/>
              </a:spcAft>
            </a:pPr>
            <a:fld id="{1840B351-084E-415A-AE48-C2C6C8DB746F}" type="slidenum">
              <a:rPr lang="en-US" sz="1100">
                <a:solidFill>
                  <a:schemeClr val="tx1">
                    <a:lumMod val="50000"/>
                    <a:lumOff val="50000"/>
                  </a:schemeClr>
                </a:solidFill>
              </a:rPr>
              <a:pPr>
                <a:spcAft>
                  <a:spcPts val="600"/>
                </a:spcAft>
              </a:pPr>
              <a:t>32</a:t>
            </a:fld>
            <a:endParaRPr lang="en-US" sz="1100">
              <a:solidFill>
                <a:schemeClr val="tx1">
                  <a:lumMod val="50000"/>
                  <a:lumOff val="50000"/>
                </a:schemeClr>
              </a:solidFill>
            </a:endParaRPr>
          </a:p>
        </p:txBody>
      </p:sp>
      <p:pic>
        <p:nvPicPr>
          <p:cNvPr id="6" name="Picture 5">
            <a:extLst>
              <a:ext uri="{FF2B5EF4-FFF2-40B4-BE49-F238E27FC236}">
                <a16:creationId xmlns:a16="http://schemas.microsoft.com/office/drawing/2014/main" id="{8AF37982-5AFA-4584-B047-26C672CDA17D}"/>
              </a:ext>
            </a:extLst>
          </p:cNvPr>
          <p:cNvPicPr>
            <a:picLocks noChangeAspect="1"/>
          </p:cNvPicPr>
          <p:nvPr/>
        </p:nvPicPr>
        <p:blipFill rotWithShape="1">
          <a:blip r:embed="rId2"/>
          <a:srcRect l="44883" t="19130" r="23850" b="29375"/>
          <a:stretch/>
        </p:blipFill>
        <p:spPr>
          <a:xfrm>
            <a:off x="5318975" y="826680"/>
            <a:ext cx="4507606" cy="4175952"/>
          </a:xfrm>
          <a:prstGeom prst="rect">
            <a:avLst/>
          </a:prstGeom>
        </p:spPr>
      </p:pic>
      <p:sp>
        <p:nvSpPr>
          <p:cNvPr id="16" name="TextBox 15">
            <a:extLst>
              <a:ext uri="{FF2B5EF4-FFF2-40B4-BE49-F238E27FC236}">
                <a16:creationId xmlns:a16="http://schemas.microsoft.com/office/drawing/2014/main" id="{B751B684-78CF-44F9-889A-4465708CC3D3}"/>
              </a:ext>
            </a:extLst>
          </p:cNvPr>
          <p:cNvSpPr txBox="1"/>
          <p:nvPr/>
        </p:nvSpPr>
        <p:spPr>
          <a:xfrm>
            <a:off x="4974060" y="5247242"/>
            <a:ext cx="6165760" cy="1077218"/>
          </a:xfrm>
          <a:prstGeom prst="rect">
            <a:avLst/>
          </a:prstGeom>
          <a:noFill/>
        </p:spPr>
        <p:txBody>
          <a:bodyPr wrap="square">
            <a:spAutoFit/>
          </a:bodyPr>
          <a:lstStyle/>
          <a:p>
            <a:r>
              <a:rPr lang="en-US" sz="1600" dirty="0"/>
              <a:t>This analysis has leaked into the popular mindset.  I have heard both apologists and skeptics state the idea that if more than one of the physical constants are varied in concert with each other then the assertion that fine tuning is improbable fails.</a:t>
            </a:r>
          </a:p>
        </p:txBody>
      </p:sp>
      <p:sp>
        <p:nvSpPr>
          <p:cNvPr id="5" name="Arrow: Right 4">
            <a:extLst>
              <a:ext uri="{FF2B5EF4-FFF2-40B4-BE49-F238E27FC236}">
                <a16:creationId xmlns:a16="http://schemas.microsoft.com/office/drawing/2014/main" id="{8001D24A-3E4F-4A57-B4D6-DB16F0F39AAD}"/>
              </a:ext>
            </a:extLst>
          </p:cNvPr>
          <p:cNvSpPr/>
          <p:nvPr/>
        </p:nvSpPr>
        <p:spPr>
          <a:xfrm rot="10800000">
            <a:off x="9629932" y="4564313"/>
            <a:ext cx="631065" cy="24469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84955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Enter Luke Barnes, the game changer</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367624" y="2490435"/>
            <a:ext cx="9708995" cy="4095299"/>
          </a:xfrm>
        </p:spPr>
        <p:txBody>
          <a:bodyPr anchor="ctr">
            <a:normAutofit/>
          </a:bodyPr>
          <a:lstStyle/>
          <a:p>
            <a:pPr>
              <a:lnSpc>
                <a:spcPct val="100000"/>
              </a:lnSpc>
            </a:pPr>
            <a:r>
              <a:rPr lang="en-US" sz="1600" dirty="0">
                <a:solidFill>
                  <a:srgbClr val="000000"/>
                </a:solidFill>
              </a:rPr>
              <a:t>Lecturer and post doctorate researcher in physics and cosmology at Western Sydney University</a:t>
            </a:r>
          </a:p>
          <a:p>
            <a:pPr>
              <a:lnSpc>
                <a:spcPct val="100000"/>
              </a:lnSpc>
            </a:pPr>
            <a:r>
              <a:rPr lang="en-US" sz="1600" dirty="0">
                <a:solidFill>
                  <a:srgbClr val="000000"/>
                </a:solidFill>
              </a:rPr>
              <a:t>First in a series of posts to his blog, then in a journal-published paper that reviews </a:t>
            </a:r>
            <a:r>
              <a:rPr lang="en-US" sz="1600" i="1" dirty="0">
                <a:solidFill>
                  <a:srgbClr val="000000"/>
                </a:solidFill>
              </a:rPr>
              <a:t>The Fallacy of Fine Tuning</a:t>
            </a:r>
            <a:r>
              <a:rPr lang="en-US" sz="1600" dirty="0">
                <a:solidFill>
                  <a:srgbClr val="000000"/>
                </a:solidFill>
              </a:rPr>
              <a:t>, then in his book </a:t>
            </a:r>
            <a:r>
              <a:rPr lang="en-US" sz="1600" i="1" dirty="0">
                <a:solidFill>
                  <a:srgbClr val="000000"/>
                </a:solidFill>
              </a:rPr>
              <a:t>A Fortunate Universe: Life in a Finely Tuned Cosmos</a:t>
            </a:r>
            <a:r>
              <a:rPr lang="en-US" sz="1600" dirty="0">
                <a:solidFill>
                  <a:srgbClr val="000000"/>
                </a:solidFill>
              </a:rPr>
              <a:t>, Barnes challenges Victor Stenger’s methods and the accuracy of the MonkeyGod model</a:t>
            </a:r>
          </a:p>
          <a:p>
            <a:pPr>
              <a:lnSpc>
                <a:spcPct val="100000"/>
              </a:lnSpc>
            </a:pPr>
            <a:r>
              <a:rPr lang="en-US" sz="1600" dirty="0">
                <a:solidFill>
                  <a:srgbClr val="000000"/>
                </a:solidFill>
              </a:rPr>
              <a:t>Unlike Craig, Wright, Plantinga, Ross, and Collins, </a:t>
            </a:r>
            <a:r>
              <a:rPr lang="en-US" sz="1600" i="1" dirty="0">
                <a:solidFill>
                  <a:srgbClr val="000000"/>
                </a:solidFill>
              </a:rPr>
              <a:t>Barnes is a physicist that can engage the scientific experts with equal training, knowledge, and mathematical ability</a:t>
            </a:r>
          </a:p>
          <a:p>
            <a:pPr>
              <a:lnSpc>
                <a:spcPct val="100000"/>
              </a:lnSpc>
            </a:pPr>
            <a:r>
              <a:rPr lang="en-US" sz="1600" dirty="0">
                <a:solidFill>
                  <a:srgbClr val="000000"/>
                </a:solidFill>
              </a:rPr>
              <a:t>His basic argument regarding the correlation of constants in MonkeyGod is that Stenger only considers one outcome of the co-varied constants: the lifetime of stars</a:t>
            </a:r>
          </a:p>
          <a:p>
            <a:pPr>
              <a:lnSpc>
                <a:spcPct val="100000"/>
              </a:lnSpc>
            </a:pPr>
            <a:r>
              <a:rPr lang="en-US" sz="1600" dirty="0">
                <a:solidFill>
                  <a:srgbClr val="000000"/>
                </a:solidFill>
              </a:rPr>
              <a:t>Barnes argues that any set of changes must be evaluated against all the outcomes that could all be potentially disastrous for intelligent life, not just one</a:t>
            </a:r>
          </a:p>
          <a:p>
            <a:pPr>
              <a:lnSpc>
                <a:spcPct val="100000"/>
              </a:lnSpc>
            </a:pPr>
            <a:r>
              <a:rPr lang="en-US" sz="1600" dirty="0">
                <a:solidFill>
                  <a:srgbClr val="000000"/>
                </a:solidFill>
              </a:rPr>
              <a:t>In effect, Barnes turns Stenger’s method on itself: Stenger complained that apologists only varied one constant at </a:t>
            </a:r>
            <a:r>
              <a:rPr lang="en-US" sz="1600" dirty="0" err="1">
                <a:solidFill>
                  <a:srgbClr val="000000"/>
                </a:solidFill>
              </a:rPr>
              <a:t>at</a:t>
            </a:r>
            <a:r>
              <a:rPr lang="en-US" sz="1600" dirty="0">
                <a:solidFill>
                  <a:srgbClr val="000000"/>
                </a:solidFill>
              </a:rPr>
              <a:t> time; Barnes complains that Stenger only evaluated one resulting life-permitting condition at a time</a:t>
            </a:r>
          </a:p>
          <a:p>
            <a:endParaRPr lang="en-US" sz="1500"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smtClean="0"/>
              <a:pPr>
                <a:spcAft>
                  <a:spcPts val="600"/>
                </a:spcAft>
              </a:pPr>
              <a:t>33</a:t>
            </a:fld>
            <a:endParaRPr lang="en-US" sz="1000"/>
          </a:p>
        </p:txBody>
      </p:sp>
    </p:spTree>
    <p:extLst>
      <p:ext uri="{BB962C8B-B14F-4D97-AF65-F5344CB8AC3E}">
        <p14:creationId xmlns:p14="http://schemas.microsoft.com/office/powerpoint/2010/main" val="3432874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810258" y="199624"/>
            <a:ext cx="6891013" cy="6400800"/>
          </a:xfrm>
        </p:spPr>
        <p:txBody>
          <a:bodyPr anchor="ctr">
            <a:normAutofit fontScale="92500" lnSpcReduction="10000"/>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sz="1700" dirty="0"/>
              <a:t>Barnes models how changing the values of two constants impacts multiple life-permitting conditions.  The resulting viable range of life permitting values of the two constants is smaller than anyone previously understood because the additional conditions “chip away” the larger area Stenger observed is permitted by just evaluating the outcome on one single condition.</a:t>
            </a:r>
          </a:p>
          <a:p>
            <a:pPr marL="0" indent="0">
              <a:buNone/>
            </a:pPr>
            <a:r>
              <a:rPr lang="en-US" sz="1700" dirty="0"/>
              <a:t>In the above example, if only condition 1 is considered, and everything below 1 is life permitting, the area of life permitting variation in the constant values is quite large.  But if the effects of conditions 2 through 9 are added in, the life permitting range of the constant values gets very small.</a:t>
            </a:r>
          </a:p>
          <a:p>
            <a:pPr marL="0" indent="0">
              <a:buNone/>
            </a:pPr>
            <a:r>
              <a:rPr lang="en-US" sz="1700" dirty="0"/>
              <a:t>The implications are not only that Stenger is wildly wrong, but the original formulations of fine-tuning may have </a:t>
            </a:r>
            <a:r>
              <a:rPr lang="en-US" sz="1700" i="1" dirty="0"/>
              <a:t>overstated</a:t>
            </a:r>
            <a:r>
              <a:rPr lang="en-US" sz="1700" dirty="0"/>
              <a:t> the ability of random selection of the values of the constants being viable, making the case for fine tuning even stronger than previously thought.</a:t>
            </a:r>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1704320" y="6455664"/>
            <a:ext cx="448056" cy="365125"/>
          </a:xfrm>
        </p:spPr>
        <p:txBody>
          <a:bodyPr>
            <a:normAutofit/>
          </a:bodyPr>
          <a:lstStyle/>
          <a:p>
            <a:pPr>
              <a:spcAft>
                <a:spcPts val="600"/>
              </a:spcAft>
            </a:pPr>
            <a:fld id="{1840B351-084E-415A-AE48-C2C6C8DB746F}" type="slidenum">
              <a:rPr lang="en-US" sz="1100">
                <a:solidFill>
                  <a:schemeClr val="tx1">
                    <a:lumMod val="50000"/>
                    <a:lumOff val="50000"/>
                  </a:schemeClr>
                </a:solidFill>
              </a:rPr>
              <a:pPr>
                <a:spcAft>
                  <a:spcPts val="600"/>
                </a:spcAft>
              </a:pPr>
              <a:t>34</a:t>
            </a:fld>
            <a:endParaRPr lang="en-US" sz="1100">
              <a:solidFill>
                <a:schemeClr val="tx1">
                  <a:lumMod val="50000"/>
                  <a:lumOff val="50000"/>
                </a:schemeClr>
              </a:solidFill>
            </a:endParaRPr>
          </a:p>
        </p:txBody>
      </p:sp>
      <p:pic>
        <p:nvPicPr>
          <p:cNvPr id="7" name="Picture 6">
            <a:extLst>
              <a:ext uri="{FF2B5EF4-FFF2-40B4-BE49-F238E27FC236}">
                <a16:creationId xmlns:a16="http://schemas.microsoft.com/office/drawing/2014/main" id="{1092C415-235D-433C-B01D-73DDFB16CA87}"/>
              </a:ext>
            </a:extLst>
          </p:cNvPr>
          <p:cNvPicPr>
            <a:picLocks noChangeAspect="1"/>
          </p:cNvPicPr>
          <p:nvPr/>
        </p:nvPicPr>
        <p:blipFill rotWithShape="1">
          <a:blip r:embed="rId2"/>
          <a:srcRect l="59707" t="20729" r="12813" b="33542"/>
          <a:stretch/>
        </p:blipFill>
        <p:spPr>
          <a:xfrm>
            <a:off x="4905054" y="455533"/>
            <a:ext cx="2930661" cy="2743200"/>
          </a:xfrm>
          <a:prstGeom prst="rect">
            <a:avLst/>
          </a:prstGeom>
        </p:spPr>
      </p:pic>
      <p:sp>
        <p:nvSpPr>
          <p:cNvPr id="22" name="Title 1">
            <a:extLst>
              <a:ext uri="{FF2B5EF4-FFF2-40B4-BE49-F238E27FC236}">
                <a16:creationId xmlns:a16="http://schemas.microsoft.com/office/drawing/2014/main" id="{1C9D0736-EE29-4183-83F6-91218B9677D6}"/>
              </a:ext>
            </a:extLst>
          </p:cNvPr>
          <p:cNvSpPr>
            <a:spLocks noGrp="1"/>
          </p:cNvSpPr>
          <p:nvPr>
            <p:ph type="title"/>
          </p:nvPr>
        </p:nvSpPr>
        <p:spPr>
          <a:xfrm>
            <a:off x="316702" y="721217"/>
            <a:ext cx="3201366" cy="5474310"/>
          </a:xfrm>
        </p:spPr>
        <p:txBody>
          <a:bodyPr anchor="b">
            <a:noAutofit/>
          </a:bodyPr>
          <a:lstStyle/>
          <a:p>
            <a:r>
              <a:rPr lang="en-US" sz="2400" dirty="0">
                <a:solidFill>
                  <a:srgbClr val="FFFFFF"/>
                </a:solidFill>
              </a:rPr>
              <a:t>Barnes writes that Stenger got most of the science wrong in both his book and the MonkeyGod simulation. </a:t>
            </a:r>
            <a:br>
              <a:rPr lang="en-US" sz="2400" dirty="0">
                <a:solidFill>
                  <a:srgbClr val="FFFFFF"/>
                </a:solidFill>
              </a:rPr>
            </a:br>
            <a:br>
              <a:rPr lang="en-US" sz="2400" dirty="0">
                <a:solidFill>
                  <a:srgbClr val="FFFFFF"/>
                </a:solidFill>
              </a:rPr>
            </a:br>
            <a:br>
              <a:rPr lang="en-US" sz="2400" dirty="0">
                <a:solidFill>
                  <a:srgbClr val="FFFFFF"/>
                </a:solidFill>
              </a:rPr>
            </a:br>
            <a:r>
              <a:rPr lang="en-US" sz="2400" dirty="0">
                <a:solidFill>
                  <a:srgbClr val="FFFFFF"/>
                </a:solidFill>
              </a:rPr>
              <a:t>“Of all the ways that the laws of nature, constants of physics and initial conditions of the universe could have been, only a very small subset permits the existence of intelligent life”</a:t>
            </a:r>
            <a:br>
              <a:rPr lang="en-US" sz="2000" dirty="0">
                <a:solidFill>
                  <a:srgbClr val="FFFFFF"/>
                </a:solidFill>
              </a:rPr>
            </a:br>
            <a:endParaRPr lang="en-US" sz="2000" dirty="0">
              <a:solidFill>
                <a:srgbClr val="FFFFFF"/>
              </a:solidFill>
            </a:endParaRPr>
          </a:p>
        </p:txBody>
      </p:sp>
      <p:sp>
        <p:nvSpPr>
          <p:cNvPr id="2" name="TextBox 1">
            <a:extLst>
              <a:ext uri="{FF2B5EF4-FFF2-40B4-BE49-F238E27FC236}">
                <a16:creationId xmlns:a16="http://schemas.microsoft.com/office/drawing/2014/main" id="{F412032E-BEE5-4A11-96BA-3FDB563D59BB}"/>
              </a:ext>
            </a:extLst>
          </p:cNvPr>
          <p:cNvSpPr txBox="1"/>
          <p:nvPr/>
        </p:nvSpPr>
        <p:spPr>
          <a:xfrm>
            <a:off x="7930510" y="511388"/>
            <a:ext cx="3865557" cy="2400657"/>
          </a:xfrm>
          <a:prstGeom prst="rect">
            <a:avLst/>
          </a:prstGeom>
          <a:noFill/>
        </p:spPr>
        <p:txBody>
          <a:bodyPr wrap="square" rtlCol="0">
            <a:spAutoFit/>
          </a:bodyPr>
          <a:lstStyle/>
          <a:p>
            <a:r>
              <a:rPr lang="en-US" sz="1000" dirty="0"/>
              <a:t>Like Stenger, Barnes varies the value of two constants at once.  In this case it is the mass of up and down quarks.</a:t>
            </a:r>
          </a:p>
          <a:p>
            <a:endParaRPr lang="en-US" sz="1000" dirty="0"/>
          </a:p>
          <a:p>
            <a:r>
              <a:rPr lang="en-US" sz="1000" dirty="0"/>
              <a:t>Unlike Stenger, Barnes evaluates many life-permitting conditions at once, instead of just one as Stenger modeled.  (See next slide for the list of conditions.)</a:t>
            </a:r>
          </a:p>
          <a:p>
            <a:endParaRPr lang="en-US" sz="1000" dirty="0"/>
          </a:p>
          <a:p>
            <a:r>
              <a:rPr lang="en-US" sz="1000" dirty="0"/>
              <a:t>Constant values  above the line for Condition 6 are life permitting, values below Condition 5 are life permitting, values to the left of Condition 2 are life permitting, values to the right of Condition 4 are life permitting.</a:t>
            </a:r>
          </a:p>
          <a:p>
            <a:endParaRPr lang="en-US" sz="1000" dirty="0"/>
          </a:p>
          <a:p>
            <a:r>
              <a:rPr lang="en-US" sz="1000" dirty="0"/>
              <a:t>The resulting life permitting space is very tiny, much smaller than Stenger’s wedge, even smaller than previous calculations by Christian apologists.</a:t>
            </a:r>
          </a:p>
        </p:txBody>
      </p:sp>
    </p:spTree>
    <p:extLst>
      <p:ext uri="{BB962C8B-B14F-4D97-AF65-F5344CB8AC3E}">
        <p14:creationId xmlns:p14="http://schemas.microsoft.com/office/powerpoint/2010/main" val="2522324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27B839B-9ADE-406B-8590-F1CAEDED45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45">
            <a:extLst>
              <a:ext uri="{FF2B5EF4-FFF2-40B4-BE49-F238E27FC236}">
                <a16:creationId xmlns:a16="http://schemas.microsoft.com/office/drawing/2014/main" id="{CFE45BF0-46DB-408C-B5F7-7B117168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46">
            <a:extLst>
              <a:ext uri="{FF2B5EF4-FFF2-40B4-BE49-F238E27FC236}">
                <a16:creationId xmlns:a16="http://schemas.microsoft.com/office/drawing/2014/main" id="{2AEBC8F2-97B1-41B4-93F1-2D289E197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5" name="Freeform 47">
            <a:extLst>
              <a:ext uri="{FF2B5EF4-FFF2-40B4-BE49-F238E27FC236}">
                <a16:creationId xmlns:a16="http://schemas.microsoft.com/office/drawing/2014/main" id="{472E3A19-F5D5-48FC-BB9C-48C2F68F59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7" name="Freeform 44">
            <a:extLst>
              <a:ext uri="{FF2B5EF4-FFF2-40B4-BE49-F238E27FC236}">
                <a16:creationId xmlns:a16="http://schemas.microsoft.com/office/drawing/2014/main" id="{7A62E32F-BB65-43A8-8EB5-92346890E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9" name="Rectangle 18">
            <a:extLst>
              <a:ext uri="{FF2B5EF4-FFF2-40B4-BE49-F238E27FC236}">
                <a16:creationId xmlns:a16="http://schemas.microsoft.com/office/drawing/2014/main" id="{14E91B64-9FCC-451E-AFB4-A827D6329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D7FEFB9-5B42-41C2-B66F-EEDC3D9D1864}"/>
              </a:ext>
            </a:extLst>
          </p:cNvPr>
          <p:cNvSpPr>
            <a:spLocks noGrp="1"/>
          </p:cNvSpPr>
          <p:nvPr>
            <p:ph type="title"/>
          </p:nvPr>
        </p:nvSpPr>
        <p:spPr>
          <a:xfrm>
            <a:off x="958506" y="800392"/>
            <a:ext cx="10264697" cy="1212102"/>
          </a:xfrm>
        </p:spPr>
        <p:txBody>
          <a:bodyPr>
            <a:normAutofit/>
          </a:bodyPr>
          <a:lstStyle/>
          <a:p>
            <a:r>
              <a:rPr lang="en-US" sz="2400" dirty="0">
                <a:solidFill>
                  <a:srgbClr val="FFFFFF"/>
                </a:solidFill>
              </a:rPr>
              <a:t>Explanation of the life-permitting conditions Barnes modeled in the previous slide</a:t>
            </a:r>
          </a:p>
        </p:txBody>
      </p:sp>
      <p:sp>
        <p:nvSpPr>
          <p:cNvPr id="3" name="Content Placeholder 2">
            <a:extLst>
              <a:ext uri="{FF2B5EF4-FFF2-40B4-BE49-F238E27FC236}">
                <a16:creationId xmlns:a16="http://schemas.microsoft.com/office/drawing/2014/main" id="{FFE5D3BF-4EB9-4A66-B2D5-0877E8BF8A80}"/>
              </a:ext>
            </a:extLst>
          </p:cNvPr>
          <p:cNvSpPr>
            <a:spLocks noGrp="1"/>
          </p:cNvSpPr>
          <p:nvPr>
            <p:ph idx="1"/>
          </p:nvPr>
        </p:nvSpPr>
        <p:spPr>
          <a:xfrm>
            <a:off x="1367624" y="2490436"/>
            <a:ext cx="9708995" cy="3892076"/>
          </a:xfrm>
        </p:spPr>
        <p:txBody>
          <a:bodyPr anchor="ctr">
            <a:normAutofit fontScale="85000" lnSpcReduction="10000"/>
          </a:bodyPr>
          <a:lstStyle/>
          <a:p>
            <a:pPr marL="342900" indent="-342900">
              <a:buFont typeface="+mj-lt"/>
              <a:buAutoNum type="arabicPeriod"/>
            </a:pPr>
            <a:r>
              <a:rPr lang="en-US" sz="1700" dirty="0"/>
              <a:t>Above the blue line, only one element can exist, with the chemistry of helium </a:t>
            </a:r>
          </a:p>
          <a:p>
            <a:pPr marL="342900" indent="-342900">
              <a:buFont typeface="+mj-lt"/>
              <a:buAutoNum type="arabicPeriod"/>
            </a:pPr>
            <a:r>
              <a:rPr lang="en-US" sz="1700" dirty="0"/>
              <a:t>Above the red line, deuteron in unstable, preventing hydrogen burning in stars</a:t>
            </a:r>
          </a:p>
          <a:p>
            <a:pPr marL="342900" indent="-342900">
              <a:buFont typeface="+mj-lt"/>
              <a:buAutoNum type="arabicPeriod"/>
            </a:pPr>
            <a:r>
              <a:rPr lang="en-US" sz="1700" dirty="0"/>
              <a:t>Above the green line, neutrons decay so hydrogen is the only element in the universe</a:t>
            </a:r>
          </a:p>
          <a:p>
            <a:pPr marL="342900" indent="-342900">
              <a:buFont typeface="+mj-lt"/>
              <a:buAutoNum type="arabicPeriod"/>
            </a:pPr>
            <a:r>
              <a:rPr lang="en-US" sz="1700" dirty="0"/>
              <a:t>Below the red line, diprotons are stable and two protons can fuse into helium in a too fast process for stellar fusion</a:t>
            </a:r>
          </a:p>
          <a:p>
            <a:pPr marL="342900" indent="-342900">
              <a:buFont typeface="+mj-lt"/>
              <a:buAutoNum type="arabicPeriod"/>
            </a:pPr>
            <a:r>
              <a:rPr lang="en-US" sz="1700" dirty="0"/>
              <a:t>Above the red line, the production of deuterium in stars absorbs energy rather than releasing it and deuterium is unstable, prohibiting stellar formation</a:t>
            </a:r>
          </a:p>
          <a:p>
            <a:pPr marL="342900" indent="-342900">
              <a:buFont typeface="+mj-lt"/>
              <a:buAutoNum type="arabicPeriod"/>
            </a:pPr>
            <a:r>
              <a:rPr lang="en-US" sz="1700" dirty="0"/>
              <a:t>Below the red line a proton in a nucleus can capture an electron and become a neutron, making atoms unstable</a:t>
            </a:r>
          </a:p>
          <a:p>
            <a:pPr marL="342900" indent="-342900">
              <a:buFont typeface="+mj-lt"/>
              <a:buAutoNum type="arabicPeriod"/>
            </a:pPr>
            <a:r>
              <a:rPr lang="en-US" sz="1700" dirty="0"/>
              <a:t>Below the orange line, isolated protons are unstable, leaving no hydrogen left over from the early universe</a:t>
            </a:r>
          </a:p>
          <a:p>
            <a:pPr marL="342900" indent="-342900">
              <a:buFont typeface="+mj-lt"/>
              <a:buAutoNum type="arabicPeriod"/>
            </a:pPr>
            <a:r>
              <a:rPr lang="en-US" sz="1700" dirty="0"/>
              <a:t>Below the green line, protons in nuclei decay, so that any atoms formed would disintegrate into a cloud of neutrons</a:t>
            </a:r>
          </a:p>
          <a:p>
            <a:pPr marL="342900" indent="-342900">
              <a:buFont typeface="+mj-lt"/>
              <a:buAutoNum type="arabicPeriod"/>
            </a:pPr>
            <a:r>
              <a:rPr lang="en-US" sz="1700" dirty="0"/>
              <a:t>Below the blue line, the only stable element consists of a single particle, which can combine with a positron to produce an element with the chemistry of hydrogen, permitting the only molecules to form to be similar to H</a:t>
            </a:r>
            <a:r>
              <a:rPr lang="en-US" sz="1700" baseline="-25000" dirty="0"/>
              <a:t>2</a:t>
            </a:r>
          </a:p>
          <a:p>
            <a:pPr marL="0" indent="0">
              <a:buNone/>
            </a:pPr>
            <a:r>
              <a:rPr lang="en-US" sz="1700" dirty="0"/>
              <a:t>The above and the charts for Stenger’s Wedge and Barnes’ nine condition analysis are taken from Luke Barnes’ paper </a:t>
            </a:r>
            <a:r>
              <a:rPr lang="en-US" sz="1700" i="1" dirty="0"/>
              <a:t>The Fine Tuning of the Universe for Intelligent Life </a:t>
            </a:r>
            <a:endParaRPr lang="en-US" sz="1700" dirty="0"/>
          </a:p>
          <a:p>
            <a:pPr marL="342900" indent="-342900">
              <a:buFont typeface="+mj-lt"/>
              <a:buAutoNum type="arabicPeriod"/>
            </a:pPr>
            <a:endParaRPr lang="en-US" sz="1600" dirty="0"/>
          </a:p>
        </p:txBody>
      </p:sp>
      <p:sp>
        <p:nvSpPr>
          <p:cNvPr id="4" name="Slide Number Placeholder 3">
            <a:extLst>
              <a:ext uri="{FF2B5EF4-FFF2-40B4-BE49-F238E27FC236}">
                <a16:creationId xmlns:a16="http://schemas.microsoft.com/office/drawing/2014/main" id="{422A88AD-787C-46D5-B982-E015883DBD80}"/>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35</a:t>
            </a:fld>
            <a:endParaRPr lang="en-US" sz="1000"/>
          </a:p>
        </p:txBody>
      </p:sp>
    </p:spTree>
    <p:extLst>
      <p:ext uri="{BB962C8B-B14F-4D97-AF65-F5344CB8AC3E}">
        <p14:creationId xmlns:p14="http://schemas.microsoft.com/office/powerpoint/2010/main" val="3776971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01DA-0825-45E9-802F-6AEE13B9D307}"/>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Stenger issued a 12-page rebuttal to Barnes, sort of</a:t>
            </a:r>
          </a:p>
        </p:txBody>
      </p:sp>
      <p:sp>
        <p:nvSpPr>
          <p:cNvPr id="3" name="Content Placeholder 2">
            <a:extLst>
              <a:ext uri="{FF2B5EF4-FFF2-40B4-BE49-F238E27FC236}">
                <a16:creationId xmlns:a16="http://schemas.microsoft.com/office/drawing/2014/main" id="{50E0573C-180A-49E3-BBCD-8F2D4E6F4AB7}"/>
              </a:ext>
            </a:extLst>
          </p:cNvPr>
          <p:cNvSpPr>
            <a:spLocks noGrp="1"/>
          </p:cNvSpPr>
          <p:nvPr>
            <p:ph idx="1"/>
          </p:nvPr>
        </p:nvSpPr>
        <p:spPr>
          <a:xfrm>
            <a:off x="4978708" y="885651"/>
            <a:ext cx="6525220" cy="4616849"/>
          </a:xfrm>
        </p:spPr>
        <p:txBody>
          <a:bodyPr anchor="ctr">
            <a:normAutofit/>
          </a:bodyPr>
          <a:lstStyle/>
          <a:p>
            <a:pPr>
              <a:lnSpc>
                <a:spcPct val="100000"/>
              </a:lnSpc>
            </a:pPr>
            <a:r>
              <a:rPr lang="en-US" sz="1600" b="0" dirty="0">
                <a:effectLst/>
                <a:latin typeface="ff-more-web-pro"/>
              </a:rPr>
              <a:t>Stenger said:</a:t>
            </a:r>
          </a:p>
          <a:p>
            <a:pPr marL="457200" lvl="1" indent="-91440">
              <a:lnSpc>
                <a:spcPct val="100000"/>
              </a:lnSpc>
              <a:buNone/>
            </a:pPr>
            <a:r>
              <a:rPr lang="en-US" sz="1600" b="0" dirty="0">
                <a:effectLst/>
                <a:latin typeface="ff-more-web-pro"/>
              </a:rPr>
              <a:t>“</a:t>
            </a:r>
            <a:r>
              <a:rPr lang="en-US" sz="1600" dirty="0">
                <a:latin typeface="ff-more-web-pro"/>
              </a:rPr>
              <a:t>Barnes</a:t>
            </a:r>
            <a:r>
              <a:rPr lang="en-US" sz="1600" b="0" dirty="0">
                <a:effectLst/>
                <a:latin typeface="ff-more-web-pro"/>
              </a:rPr>
              <a:t> makes his usual objections to my admitted oversimplifications. Does he really expect me to simulate entire universes?” </a:t>
            </a:r>
          </a:p>
          <a:p>
            <a:pPr>
              <a:lnSpc>
                <a:spcPct val="100000"/>
              </a:lnSpc>
            </a:pPr>
            <a:r>
              <a:rPr lang="en-US" sz="1600" dirty="0">
                <a:latin typeface="ff-more-web-pro"/>
              </a:rPr>
              <a:t>David answering here instead of Barnes:</a:t>
            </a:r>
          </a:p>
          <a:p>
            <a:pPr marL="457200" lvl="1" indent="-91440">
              <a:lnSpc>
                <a:spcPct val="100000"/>
              </a:lnSpc>
              <a:buNone/>
            </a:pPr>
            <a:r>
              <a:rPr lang="en-US" sz="1600" dirty="0">
                <a:latin typeface="ff-more-web-pro"/>
              </a:rPr>
              <a:t>“Uh, yes, if you expect me to change my religious beliefs on the basis of your model’s results you had better do the best job possible.”</a:t>
            </a:r>
          </a:p>
          <a:p>
            <a:pPr>
              <a:lnSpc>
                <a:spcPct val="100000"/>
              </a:lnSpc>
            </a:pPr>
            <a:r>
              <a:rPr lang="en-US" sz="1600" dirty="0">
                <a:latin typeface="ff-more-web-pro"/>
              </a:rPr>
              <a:t>One science commentator said that he wasn’t sure if Stenger or Barnes were right until he read Stenger’s rebuttal; the rebuttal convinced him Barnes was right</a:t>
            </a:r>
          </a:p>
        </p:txBody>
      </p:sp>
      <p:sp>
        <p:nvSpPr>
          <p:cNvPr id="4" name="Slide Number Placeholder 3">
            <a:extLst>
              <a:ext uri="{FF2B5EF4-FFF2-40B4-BE49-F238E27FC236}">
                <a16:creationId xmlns:a16="http://schemas.microsoft.com/office/drawing/2014/main" id="{52974A61-F127-42DD-9006-1CF73D62FBC6}"/>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36</a:t>
            </a:fld>
            <a:endParaRPr lang="en-US" sz="1000"/>
          </a:p>
        </p:txBody>
      </p:sp>
    </p:spTree>
    <p:extLst>
      <p:ext uri="{BB962C8B-B14F-4D97-AF65-F5344CB8AC3E}">
        <p14:creationId xmlns:p14="http://schemas.microsoft.com/office/powerpoint/2010/main" val="2812090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01DA-0825-45E9-802F-6AEE13B9D307}"/>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Dreams of a final theory</a:t>
            </a:r>
          </a:p>
        </p:txBody>
      </p:sp>
      <p:sp>
        <p:nvSpPr>
          <p:cNvPr id="3" name="Content Placeholder 2">
            <a:extLst>
              <a:ext uri="{FF2B5EF4-FFF2-40B4-BE49-F238E27FC236}">
                <a16:creationId xmlns:a16="http://schemas.microsoft.com/office/drawing/2014/main" id="{50E0573C-180A-49E3-BBCD-8F2D4E6F4AB7}"/>
              </a:ext>
            </a:extLst>
          </p:cNvPr>
          <p:cNvSpPr>
            <a:spLocks noGrp="1"/>
          </p:cNvSpPr>
          <p:nvPr>
            <p:ph idx="1"/>
          </p:nvPr>
        </p:nvSpPr>
        <p:spPr>
          <a:xfrm>
            <a:off x="4978708" y="885651"/>
            <a:ext cx="6525220" cy="4616849"/>
          </a:xfrm>
        </p:spPr>
        <p:txBody>
          <a:bodyPr anchor="ctr">
            <a:normAutofit/>
          </a:bodyPr>
          <a:lstStyle/>
          <a:p>
            <a:pPr>
              <a:lnSpc>
                <a:spcPct val="100000"/>
              </a:lnSpc>
            </a:pPr>
            <a:r>
              <a:rPr lang="en-US" sz="1600" dirty="0"/>
              <a:t>The second objection to fine tuning is the hope a future theory will provide a means to derive the physical constants as having as necessary values</a:t>
            </a:r>
          </a:p>
          <a:p>
            <a:pPr>
              <a:lnSpc>
                <a:spcPct val="100000"/>
              </a:lnSpc>
            </a:pPr>
            <a:r>
              <a:rPr lang="en-US" sz="1600" b="0" dirty="0">
                <a:effectLst/>
                <a:latin typeface="ff-more-web-pro"/>
              </a:rPr>
              <a:t>This was an explicit hope of Einstein, and he devoted the last decades of his life to the search for such a theory</a:t>
            </a:r>
            <a:endParaRPr lang="en-US" sz="1600" dirty="0">
              <a:latin typeface="ff-more-web-pro"/>
            </a:endParaRPr>
          </a:p>
          <a:p>
            <a:pPr>
              <a:lnSpc>
                <a:spcPct val="100000"/>
              </a:lnSpc>
            </a:pPr>
            <a:r>
              <a:rPr lang="en-US" sz="1600" b="0" dirty="0">
                <a:effectLst/>
                <a:latin typeface="ff-more-web-pro"/>
              </a:rPr>
              <a:t>In 1991, Steven Weinberg (who had won the Nobel prize for uniting the weak and electromagnetic forces) wrote </a:t>
            </a:r>
            <a:r>
              <a:rPr lang="en-US" sz="1600" b="0" i="1" dirty="0">
                <a:effectLst/>
                <a:latin typeface="ff-more-web-pro"/>
              </a:rPr>
              <a:t>Dreams of a Final Theory </a:t>
            </a:r>
            <a:r>
              <a:rPr lang="en-US" sz="1600" b="0" dirty="0">
                <a:effectLst/>
                <a:latin typeface="ff-more-web-pro"/>
              </a:rPr>
              <a:t>in which he laid out the features that a final theory would by necessity have</a:t>
            </a:r>
          </a:p>
          <a:p>
            <a:pPr>
              <a:lnSpc>
                <a:spcPct val="100000"/>
              </a:lnSpc>
            </a:pPr>
            <a:r>
              <a:rPr lang="en-US" sz="1600" dirty="0">
                <a:latin typeface="ff-more-web-pro"/>
              </a:rPr>
              <a:t>Fast forward 20 years to 2009, in his collection of essays </a:t>
            </a:r>
            <a:r>
              <a:rPr lang="en-US" sz="1600" i="1" dirty="0">
                <a:latin typeface="ff-more-web-pro"/>
              </a:rPr>
              <a:t>Lake Views</a:t>
            </a:r>
            <a:r>
              <a:rPr lang="en-US" sz="1600" dirty="0">
                <a:latin typeface="ff-more-web-pro"/>
              </a:rPr>
              <a:t> Weinberg has abandoned all hope of a final theory with this astonishing statement in a chapter named “Can Science Explain Everything?  Anything?”</a:t>
            </a:r>
          </a:p>
          <a:p>
            <a:pPr marL="457200" lvl="1" indent="-91440">
              <a:lnSpc>
                <a:spcPct val="100000"/>
              </a:lnSpc>
              <a:buNone/>
            </a:pPr>
            <a:r>
              <a:rPr lang="en-US" sz="1600" b="0" dirty="0">
                <a:effectLst/>
                <a:latin typeface="ff-more-web-pro"/>
              </a:rPr>
              <a:t>“Finally, it seems clear that we will never be able to explain our most fundamental scientific principles.”</a:t>
            </a:r>
          </a:p>
        </p:txBody>
      </p:sp>
      <p:sp>
        <p:nvSpPr>
          <p:cNvPr id="4" name="Slide Number Placeholder 3">
            <a:extLst>
              <a:ext uri="{FF2B5EF4-FFF2-40B4-BE49-F238E27FC236}">
                <a16:creationId xmlns:a16="http://schemas.microsoft.com/office/drawing/2014/main" id="{52974A61-F127-42DD-9006-1CF73D62FBC6}"/>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37</a:t>
            </a:fld>
            <a:endParaRPr lang="en-US" sz="1000"/>
          </a:p>
        </p:txBody>
      </p:sp>
    </p:spTree>
    <p:extLst>
      <p:ext uri="{BB962C8B-B14F-4D97-AF65-F5344CB8AC3E}">
        <p14:creationId xmlns:p14="http://schemas.microsoft.com/office/powerpoint/2010/main" val="24736167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D8B101DA-0825-45E9-802F-6AEE13B9D307}"/>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Stanford Encyclopedia of Philosophy’s on the theory of everything</a:t>
            </a:r>
          </a:p>
        </p:txBody>
      </p:sp>
      <p:sp>
        <p:nvSpPr>
          <p:cNvPr id="3" name="Content Placeholder 2">
            <a:extLst>
              <a:ext uri="{FF2B5EF4-FFF2-40B4-BE49-F238E27FC236}">
                <a16:creationId xmlns:a16="http://schemas.microsoft.com/office/drawing/2014/main" id="{50E0573C-180A-49E3-BBCD-8F2D4E6F4AB7}"/>
              </a:ext>
            </a:extLst>
          </p:cNvPr>
          <p:cNvSpPr>
            <a:spLocks noGrp="1"/>
          </p:cNvSpPr>
          <p:nvPr>
            <p:ph idx="1"/>
          </p:nvPr>
        </p:nvSpPr>
        <p:spPr>
          <a:xfrm>
            <a:off x="4978708" y="885651"/>
            <a:ext cx="6525220" cy="4616849"/>
          </a:xfrm>
        </p:spPr>
        <p:txBody>
          <a:bodyPr anchor="ctr">
            <a:normAutofit fontScale="92500" lnSpcReduction="20000"/>
          </a:bodyPr>
          <a:lstStyle/>
          <a:p>
            <a:pPr marR="0" indent="-91440">
              <a:lnSpc>
                <a:spcPct val="110000"/>
              </a:lnSpc>
              <a:spcBef>
                <a:spcPts val="0"/>
              </a:spcBef>
              <a:spcAft>
                <a:spcPts val="0"/>
              </a:spcAft>
              <a:buNone/>
            </a:pPr>
            <a:r>
              <a:rPr lang="en-US" sz="1500" dirty="0">
                <a:effectLst/>
                <a:latin typeface="Calibri" panose="020F0502020204030204" pitchFamily="34" charset="0"/>
                <a:ea typeface="Calibri" panose="020F0502020204030204" pitchFamily="34" charset="0"/>
              </a:rPr>
              <a:t>“</a:t>
            </a:r>
            <a:r>
              <a:rPr lang="en-US" sz="1600" dirty="0">
                <a:effectLst/>
                <a:latin typeface="Calibri" panose="020F0502020204030204" pitchFamily="34" charset="0"/>
                <a:ea typeface="Calibri" panose="020F0502020204030204" pitchFamily="34" charset="0"/>
              </a:rPr>
              <a:t>Einstein’s idea is that, ultimately, the laws and constants of physics will turn out to be dictated completely by fundamental general principles. This would make considerations about alternative laws and constants obsolete, and thereby undermine any perspective according to which these are fine-tuned for life.</a:t>
            </a:r>
          </a:p>
          <a:p>
            <a:pPr marR="0" indent="-91440">
              <a:lnSpc>
                <a:spcPct val="110000"/>
              </a:lnSpc>
              <a:spcBef>
                <a:spcPts val="0"/>
              </a:spcBef>
              <a:spcAft>
                <a:spcPts val="0"/>
              </a:spcAft>
              <a:buNone/>
            </a:pPr>
            <a:endParaRPr lang="en-US" sz="1600" dirty="0">
              <a:effectLst/>
              <a:latin typeface="Calibri" panose="020F0502020204030204" pitchFamily="34" charset="0"/>
              <a:ea typeface="Calibri" panose="020F0502020204030204" pitchFamily="34" charset="0"/>
            </a:endParaRPr>
          </a:p>
          <a:p>
            <a:pPr marR="0" indent="-91440">
              <a:lnSpc>
                <a:spcPct val="110000"/>
              </a:lnSpc>
              <a:spcBef>
                <a:spcPts val="0"/>
              </a:spcBef>
              <a:spcAft>
                <a:spcPts val="0"/>
              </a:spcAft>
              <a:buNone/>
            </a:pPr>
            <a:r>
              <a:rPr lang="en-US" sz="1600" dirty="0">
                <a:effectLst/>
                <a:latin typeface="Calibri" panose="020F0502020204030204" pitchFamily="34" charset="0"/>
                <a:ea typeface="Calibri" panose="020F0502020204030204" pitchFamily="34" charset="0"/>
              </a:rPr>
              <a:t>“Unfortunately, developments in the last few decades have not been kind to hopes of the sort expressed by Einstein. In the eyes of many physicists, string theory is still the most promising candidate “theory of everything” in that it potentially offers a unified account of all known forces of nature, including gravity. … But according to our present understanding of string theory, the theory has an enormous number of lowest energy states, or vacua, which would manifest themselves at the empirical level in terms of radically different effective physical laws and different values of the constants. </a:t>
            </a:r>
          </a:p>
          <a:p>
            <a:pPr marR="0" indent="-91440">
              <a:lnSpc>
                <a:spcPct val="110000"/>
              </a:lnSpc>
              <a:spcBef>
                <a:spcPts val="0"/>
              </a:spcBef>
              <a:spcAft>
                <a:spcPts val="0"/>
              </a:spcAft>
              <a:buNone/>
            </a:pPr>
            <a:endParaRPr lang="en-US" sz="1600" dirty="0">
              <a:latin typeface="Calibri" panose="020F0502020204030204" pitchFamily="34" charset="0"/>
              <a:ea typeface="Calibri" panose="020F0502020204030204" pitchFamily="34" charset="0"/>
            </a:endParaRPr>
          </a:p>
          <a:p>
            <a:pPr marR="0" indent="-91440">
              <a:lnSpc>
                <a:spcPct val="110000"/>
              </a:lnSpc>
              <a:spcBef>
                <a:spcPts val="0"/>
              </a:spcBef>
              <a:spcAft>
                <a:spcPts val="0"/>
              </a:spcAft>
              <a:buNone/>
            </a:pPr>
            <a:r>
              <a:rPr lang="en-US" sz="1600" dirty="0">
                <a:effectLst/>
                <a:latin typeface="Calibri" panose="020F0502020204030204" pitchFamily="34" charset="0"/>
                <a:ea typeface="Calibri" panose="020F0502020204030204" pitchFamily="34" charset="0"/>
              </a:rPr>
              <a:t>“These would be the laws and constants that we have empirical access to, and so string theory would not come close to uniquely determining the laws and constants in the manner envisaged by Einstein.”</a:t>
            </a:r>
          </a:p>
          <a:p>
            <a:pPr marR="0" indent="-91440">
              <a:lnSpc>
                <a:spcPct val="110000"/>
              </a:lnSpc>
              <a:spcBef>
                <a:spcPts val="0"/>
              </a:spcBef>
              <a:spcAft>
                <a:spcPts val="0"/>
              </a:spcAft>
              <a:buNone/>
            </a:pPr>
            <a:endParaRPr lang="en-US" sz="1600" dirty="0">
              <a:latin typeface="Calibri" panose="020F0502020204030204" pitchFamily="34" charset="0"/>
              <a:ea typeface="Calibri" panose="020F0502020204030204" pitchFamily="34" charset="0"/>
            </a:endParaRPr>
          </a:p>
          <a:p>
            <a:pPr marR="0" indent="0">
              <a:lnSpc>
                <a:spcPct val="110000"/>
              </a:lnSpc>
              <a:spcBef>
                <a:spcPts val="0"/>
              </a:spcBef>
              <a:spcAft>
                <a:spcPts val="0"/>
              </a:spcAft>
              <a:buNone/>
            </a:pPr>
            <a:r>
              <a:rPr lang="en-US" sz="1600" dirty="0">
                <a:effectLst/>
                <a:latin typeface="Calibri" panose="020F0502020204030204" pitchFamily="34" charset="0"/>
                <a:ea typeface="Calibri" panose="020F0502020204030204" pitchFamily="34" charset="0"/>
              </a:rPr>
              <a:t>In other words, the large number of solutions to the string equations do not suggest a physical process by which fundamental laws of physics can set the constants to the fine-tuned values we observe</a:t>
            </a:r>
          </a:p>
          <a:p>
            <a:pPr marL="0" indent="0">
              <a:buNone/>
            </a:pPr>
            <a:endParaRPr lang="en-US" sz="1500" b="0" dirty="0">
              <a:effectLst/>
              <a:latin typeface="ff-more-web-pro"/>
            </a:endParaRPr>
          </a:p>
        </p:txBody>
      </p:sp>
      <p:sp>
        <p:nvSpPr>
          <p:cNvPr id="4" name="Slide Number Placeholder 3">
            <a:extLst>
              <a:ext uri="{FF2B5EF4-FFF2-40B4-BE49-F238E27FC236}">
                <a16:creationId xmlns:a16="http://schemas.microsoft.com/office/drawing/2014/main" id="{52974A61-F127-42DD-9006-1CF73D62FBC6}"/>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38</a:t>
            </a:fld>
            <a:endParaRPr lang="en-US" sz="1000"/>
          </a:p>
        </p:txBody>
      </p:sp>
    </p:spTree>
    <p:extLst>
      <p:ext uri="{BB962C8B-B14F-4D97-AF65-F5344CB8AC3E}">
        <p14:creationId xmlns:p14="http://schemas.microsoft.com/office/powerpoint/2010/main" val="3023419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1" name="Rectangle 134">
            <a:extLst>
              <a:ext uri="{FF2B5EF4-FFF2-40B4-BE49-F238E27FC236}">
                <a16:creationId xmlns:a16="http://schemas.microsoft.com/office/drawing/2014/main" id="{4037C1C0-FADA-40C7-B923-037899A24F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a:extLst>
              <a:ext uri="{FF2B5EF4-FFF2-40B4-BE49-F238E27FC236}">
                <a16:creationId xmlns:a16="http://schemas.microsoft.com/office/drawing/2014/main" id="{457550C6-3FC6-4378-A9DE-5C9A112BE9E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5" r="1056" b="2"/>
          <a:stretch/>
        </p:blipFill>
        <p:spPr bwMode="auto">
          <a:xfrm>
            <a:off x="838201" y="1481069"/>
            <a:ext cx="3616300" cy="469589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ln w="25400">
            <a:solidFill>
              <a:schemeClr val="accent4"/>
            </a:solidFill>
            <a:miter lim="800000"/>
            <a:headEnd/>
            <a:tailEnd/>
          </a:ln>
          <a:extLst>
            <a:ext uri="{909E8E84-426E-40DD-AFC4-6F175D3DCCD1}">
              <a14:hiddenFill xmlns:a14="http://schemas.microsoft.com/office/drawing/2010/main">
                <a:solidFill>
                  <a:srgbClr val="FFFFFF"/>
                </a:solidFill>
              </a14:hiddenFill>
            </a:ext>
          </a:extLst>
        </p:spPr>
      </p:pic>
      <p:sp>
        <p:nvSpPr>
          <p:cNvPr id="1042" name="Arc 136">
            <a:extLst>
              <a:ext uri="{FF2B5EF4-FFF2-40B4-BE49-F238E27FC236}">
                <a16:creationId xmlns:a16="http://schemas.microsoft.com/office/drawing/2014/main" id="{4B56CC07-3AFD-4C79-AFB2-0428FBBD79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943208">
            <a:off x="-619225" y="5190398"/>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E4D258-0D59-459F-ACB9-5D65FDA10BD9}"/>
              </a:ext>
            </a:extLst>
          </p:cNvPr>
          <p:cNvSpPr>
            <a:spLocks noGrp="1"/>
          </p:cNvSpPr>
          <p:nvPr>
            <p:ph idx="1"/>
          </p:nvPr>
        </p:nvSpPr>
        <p:spPr>
          <a:xfrm>
            <a:off x="4745865" y="1584101"/>
            <a:ext cx="6474054" cy="4592862"/>
          </a:xfrm>
        </p:spPr>
        <p:txBody>
          <a:bodyPr>
            <a:normAutofit/>
          </a:bodyPr>
          <a:lstStyle/>
          <a:p>
            <a:pPr lvl="1"/>
            <a:r>
              <a:rPr lang="en-US" sz="1600" dirty="0"/>
              <a:t>There are many versions of the multiverse, but we will restrict our discussion to a “Level 2” which is the most common way the term is used</a:t>
            </a:r>
          </a:p>
          <a:p>
            <a:pPr lvl="1"/>
            <a:r>
              <a:rPr lang="en-US" sz="1600" dirty="0"/>
              <a:t>A Level 2 multiverse has an eternally inflating overarching cosmos from which an infinite number of “bubble” or “island” universes condense in local big bangs</a:t>
            </a:r>
          </a:p>
          <a:p>
            <a:pPr lvl="1"/>
            <a:r>
              <a:rPr lang="en-US" sz="1600" dirty="0"/>
              <a:t>The local bubble universes might have different physical laws and physical constants chosen randomly perhaps as random solutions to the string equations</a:t>
            </a:r>
          </a:p>
          <a:p>
            <a:pPr lvl="1"/>
            <a:r>
              <a:rPr lang="en-US" sz="1600" dirty="0"/>
              <a:t>It can be argued that a Level 2 multiverse is the version that defeats the Fine-Tuning Argument </a:t>
            </a:r>
          </a:p>
          <a:p>
            <a:pPr lvl="2"/>
            <a:r>
              <a:rPr lang="en-US" sz="1600" dirty="0"/>
              <a:t>An infinite number of rolls of the dice is sometimes taken to mean that every possible combination of the physical constants will be realized</a:t>
            </a:r>
          </a:p>
          <a:p>
            <a:pPr lvl="2"/>
            <a:r>
              <a:rPr lang="en-US" sz="1600" dirty="0"/>
              <a:t>Joined with the Weak Anthropic Principle, our universe is explained as nothing more than a chance event of the type where observers will evolve to wonder about it</a:t>
            </a:r>
          </a:p>
        </p:txBody>
      </p:sp>
      <p:sp>
        <p:nvSpPr>
          <p:cNvPr id="4" name="Slide Number Placeholder 3">
            <a:extLst>
              <a:ext uri="{FF2B5EF4-FFF2-40B4-BE49-F238E27FC236}">
                <a16:creationId xmlns:a16="http://schemas.microsoft.com/office/drawing/2014/main" id="{42169EE5-930D-424A-BC7C-FFE15524AC34}"/>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smtClean="0"/>
              <a:pPr>
                <a:spcAft>
                  <a:spcPts val="600"/>
                </a:spcAft>
              </a:pPr>
              <a:t>39</a:t>
            </a:fld>
            <a:endParaRPr lang="en-US"/>
          </a:p>
        </p:txBody>
      </p:sp>
      <p:sp>
        <p:nvSpPr>
          <p:cNvPr id="2" name="TextBox 1">
            <a:extLst>
              <a:ext uri="{FF2B5EF4-FFF2-40B4-BE49-F238E27FC236}">
                <a16:creationId xmlns:a16="http://schemas.microsoft.com/office/drawing/2014/main" id="{331BB943-56E4-4E97-A835-9758343E40E5}"/>
              </a:ext>
            </a:extLst>
          </p:cNvPr>
          <p:cNvSpPr txBox="1"/>
          <p:nvPr/>
        </p:nvSpPr>
        <p:spPr>
          <a:xfrm>
            <a:off x="838201" y="547352"/>
            <a:ext cx="10220458" cy="861774"/>
          </a:xfrm>
          <a:prstGeom prst="rect">
            <a:avLst/>
          </a:prstGeom>
          <a:noFill/>
        </p:spPr>
        <p:txBody>
          <a:bodyPr wrap="square" rtlCol="0">
            <a:spAutoFit/>
          </a:bodyPr>
          <a:lstStyle/>
          <a:p>
            <a:r>
              <a:rPr lang="en-US" sz="3200">
                <a:solidFill>
                  <a:schemeClr val="accent1"/>
                </a:solidFill>
              </a:rPr>
              <a:t>In the fine-tuning debate, all roads lead to the multiverse</a:t>
            </a:r>
          </a:p>
          <a:p>
            <a:endParaRPr lang="en-US" dirty="0"/>
          </a:p>
        </p:txBody>
      </p:sp>
    </p:spTree>
    <p:extLst>
      <p:ext uri="{BB962C8B-B14F-4D97-AF65-F5344CB8AC3E}">
        <p14:creationId xmlns:p14="http://schemas.microsoft.com/office/powerpoint/2010/main" val="1299104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F13AEE6-4730-40BF-8423-A0FE71F5D889}"/>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The reason we care about fine tuning, as expressed by that most modern of American philosophers: Brandi Carlile</a:t>
            </a:r>
          </a:p>
        </p:txBody>
      </p:sp>
      <p:sp>
        <p:nvSpPr>
          <p:cNvPr id="3" name="Content Placeholder 2">
            <a:extLst>
              <a:ext uri="{FF2B5EF4-FFF2-40B4-BE49-F238E27FC236}">
                <a16:creationId xmlns:a16="http://schemas.microsoft.com/office/drawing/2014/main" id="{C50C5345-1859-4224-9AE0-1A513542CE8D}"/>
              </a:ext>
            </a:extLst>
          </p:cNvPr>
          <p:cNvSpPr>
            <a:spLocks noGrp="1"/>
          </p:cNvSpPr>
          <p:nvPr>
            <p:ph idx="1"/>
          </p:nvPr>
        </p:nvSpPr>
        <p:spPr>
          <a:xfrm>
            <a:off x="4985148" y="1120575"/>
            <a:ext cx="6525220" cy="4616849"/>
          </a:xfrm>
        </p:spPr>
        <p:txBody>
          <a:bodyPr anchor="ctr">
            <a:normAutofit/>
          </a:bodyPr>
          <a:lstStyle/>
          <a:p>
            <a:pPr marL="0" indent="0">
              <a:lnSpc>
                <a:spcPct val="150000"/>
              </a:lnSpc>
              <a:buNone/>
            </a:pPr>
            <a:r>
              <a:rPr lang="en-US" sz="1600" b="0" i="0" dirty="0">
                <a:effectLst/>
                <a:latin typeface="Roboto"/>
              </a:rPr>
              <a:t>Have you ever stared into a starry sky?</a:t>
            </a:r>
            <a:br>
              <a:rPr lang="en-US" sz="1600" b="0" i="0" dirty="0">
                <a:effectLst/>
                <a:latin typeface="Roboto"/>
              </a:rPr>
            </a:br>
            <a:r>
              <a:rPr lang="en-US" sz="1600" b="0" i="0" dirty="0">
                <a:effectLst/>
                <a:latin typeface="Roboto"/>
              </a:rPr>
              <a:t>Lying on your back you're asking why</a:t>
            </a:r>
            <a:br>
              <a:rPr lang="en-US" sz="1600" b="0" i="0" dirty="0">
                <a:effectLst/>
                <a:latin typeface="Roboto"/>
              </a:rPr>
            </a:br>
            <a:r>
              <a:rPr lang="en-US" sz="1600" b="0" i="0" dirty="0">
                <a:effectLst/>
                <a:latin typeface="Roboto"/>
              </a:rPr>
              <a:t>What's the purpose I wonder who am I</a:t>
            </a:r>
            <a:br>
              <a:rPr lang="en-US" sz="1600" b="0" i="0" dirty="0">
                <a:effectLst/>
                <a:latin typeface="Roboto"/>
              </a:rPr>
            </a:br>
            <a:r>
              <a:rPr lang="en-US" sz="1600" b="0" i="0" dirty="0">
                <a:effectLst/>
                <a:latin typeface="Roboto"/>
              </a:rPr>
              <a:t>If you've ever stared into a starry sky</a:t>
            </a:r>
            <a:endParaRPr lang="en-US" sz="1600" dirty="0">
              <a:latin typeface="Roboto"/>
            </a:endParaRPr>
          </a:p>
          <a:p>
            <a:pPr marL="0" indent="0">
              <a:lnSpc>
                <a:spcPct val="150000"/>
              </a:lnSpc>
              <a:buNone/>
            </a:pPr>
            <a:endParaRPr lang="en-US" sz="1600" dirty="0">
              <a:latin typeface="Roboto"/>
            </a:endParaRPr>
          </a:p>
          <a:p>
            <a:pPr marL="0" indent="0">
              <a:lnSpc>
                <a:spcPct val="150000"/>
              </a:lnSpc>
              <a:buNone/>
            </a:pPr>
            <a:r>
              <a:rPr lang="en-US" sz="1600" b="0" i="0" dirty="0">
                <a:effectLst/>
                <a:latin typeface="Roboto"/>
              </a:rPr>
              <a:t>		</a:t>
            </a:r>
            <a:r>
              <a:rPr lang="en-US" sz="1600" b="1" i="1" dirty="0">
                <a:hlinkClick r:id="rId2"/>
              </a:rPr>
              <a:t>https://youtu.be/FkxyT27xRH0</a:t>
            </a:r>
            <a:endParaRPr lang="en-US" sz="1600" b="1" i="1" dirty="0"/>
          </a:p>
        </p:txBody>
      </p:sp>
      <p:sp>
        <p:nvSpPr>
          <p:cNvPr id="4" name="Slide Number Placeholder 3">
            <a:extLst>
              <a:ext uri="{FF2B5EF4-FFF2-40B4-BE49-F238E27FC236}">
                <a16:creationId xmlns:a16="http://schemas.microsoft.com/office/drawing/2014/main" id="{B70691B2-F671-41B5-97BC-37A652CDF436}"/>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4</a:t>
            </a:fld>
            <a:endParaRPr lang="en-US" sz="1000"/>
          </a:p>
        </p:txBody>
      </p:sp>
    </p:spTree>
    <p:extLst>
      <p:ext uri="{BB962C8B-B14F-4D97-AF65-F5344CB8AC3E}">
        <p14:creationId xmlns:p14="http://schemas.microsoft.com/office/powerpoint/2010/main" val="254662086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4098" name="Picture 2" descr="Image result for multiverse images">
            <a:extLst>
              <a:ext uri="{FF2B5EF4-FFF2-40B4-BE49-F238E27FC236}">
                <a16:creationId xmlns:a16="http://schemas.microsoft.com/office/drawing/2014/main" id="{53944323-2671-4BEE-9AEB-9D60BA2F370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844" r="28895" b="-1"/>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76" name="Arc 75">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D5E4D258-0D59-459F-ACB9-5D65FDA10BD9}"/>
              </a:ext>
            </a:extLst>
          </p:cNvPr>
          <p:cNvSpPr>
            <a:spLocks noGrp="1"/>
          </p:cNvSpPr>
          <p:nvPr>
            <p:ph idx="1"/>
          </p:nvPr>
        </p:nvSpPr>
        <p:spPr>
          <a:xfrm>
            <a:off x="5191125" y="1089024"/>
            <a:ext cx="5721350" cy="5267325"/>
          </a:xfrm>
        </p:spPr>
        <p:txBody>
          <a:bodyPr>
            <a:normAutofit/>
          </a:bodyPr>
          <a:lstStyle/>
          <a:p>
            <a:pPr lvl="1"/>
            <a:r>
              <a:rPr lang="en-US" sz="1600" dirty="0"/>
              <a:t>A Level 2 multiverse is by far the cosmology favored by most atheist physicists today</a:t>
            </a:r>
          </a:p>
          <a:p>
            <a:pPr lvl="2"/>
            <a:r>
              <a:rPr lang="en-US" sz="1600" dirty="0"/>
              <a:t>Steven Weinberg</a:t>
            </a:r>
          </a:p>
          <a:p>
            <a:pPr lvl="2"/>
            <a:r>
              <a:rPr lang="en-US" sz="1600" dirty="0"/>
              <a:t>Matin Rees</a:t>
            </a:r>
          </a:p>
          <a:p>
            <a:pPr lvl="2"/>
            <a:r>
              <a:rPr lang="en-US" sz="1600" dirty="0"/>
              <a:t>Sean Carroll</a:t>
            </a:r>
          </a:p>
          <a:p>
            <a:pPr lvl="2"/>
            <a:r>
              <a:rPr lang="en-US" sz="1600" dirty="0"/>
              <a:t>Lee Smolin</a:t>
            </a:r>
          </a:p>
          <a:p>
            <a:pPr lvl="2"/>
            <a:r>
              <a:rPr lang="en-US" sz="1600" dirty="0"/>
              <a:t>Alan Guth</a:t>
            </a:r>
          </a:p>
          <a:p>
            <a:pPr lvl="2"/>
            <a:r>
              <a:rPr lang="en-US" sz="1600" dirty="0"/>
              <a:t>Brian Greene</a:t>
            </a:r>
          </a:p>
          <a:p>
            <a:pPr lvl="2"/>
            <a:r>
              <a:rPr lang="en-US" sz="1600" dirty="0"/>
              <a:t>Lawrence Kraus</a:t>
            </a:r>
          </a:p>
          <a:p>
            <a:pPr lvl="2"/>
            <a:r>
              <a:rPr lang="en-US" sz="1600" dirty="0"/>
              <a:t>Max Tegmark</a:t>
            </a:r>
          </a:p>
          <a:p>
            <a:pPr lvl="1"/>
            <a:r>
              <a:rPr lang="en-US" sz="1600" dirty="0"/>
              <a:t>And this is the perfect segue to one of my favorite observations by a renown physicist …</a:t>
            </a:r>
          </a:p>
        </p:txBody>
      </p:sp>
      <p:sp>
        <p:nvSpPr>
          <p:cNvPr id="4" name="Slide Number Placeholder 3">
            <a:extLst>
              <a:ext uri="{FF2B5EF4-FFF2-40B4-BE49-F238E27FC236}">
                <a16:creationId xmlns:a16="http://schemas.microsoft.com/office/drawing/2014/main" id="{42169EE5-930D-424A-BC7C-FFE15524AC34}"/>
              </a:ext>
            </a:extLst>
          </p:cNvPr>
          <p:cNvSpPr>
            <a:spLocks noGrp="1"/>
          </p:cNvSpPr>
          <p:nvPr>
            <p:ph type="sldNum" sz="quarter" idx="12"/>
          </p:nvPr>
        </p:nvSpPr>
        <p:spPr>
          <a:xfrm>
            <a:off x="10047382" y="6356350"/>
            <a:ext cx="1306417" cy="365125"/>
          </a:xfrm>
        </p:spPr>
        <p:txBody>
          <a:bodyPr>
            <a:normAutofit/>
          </a:bodyPr>
          <a:lstStyle/>
          <a:p>
            <a:pPr>
              <a:spcAft>
                <a:spcPts val="600"/>
              </a:spcAft>
            </a:pPr>
            <a:fld id="{1840B351-084E-415A-AE48-C2C6C8DB746F}" type="slidenum">
              <a:rPr lang="en-US"/>
              <a:pPr>
                <a:spcAft>
                  <a:spcPts val="600"/>
                </a:spcAft>
              </a:pPr>
              <a:t>40</a:t>
            </a:fld>
            <a:endParaRPr lang="en-US"/>
          </a:p>
        </p:txBody>
      </p:sp>
    </p:spTree>
    <p:extLst>
      <p:ext uri="{BB962C8B-B14F-4D97-AF65-F5344CB8AC3E}">
        <p14:creationId xmlns:p14="http://schemas.microsoft.com/office/powerpoint/2010/main" val="3074609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1171074" y="1396686"/>
            <a:ext cx="3240506" cy="4064628"/>
          </a:xfrm>
        </p:spPr>
        <p:txBody>
          <a:bodyPr>
            <a:normAutofit/>
          </a:bodyPr>
          <a:lstStyle/>
          <a:p>
            <a:r>
              <a:rPr lang="en-US" sz="2400" dirty="0">
                <a:solidFill>
                  <a:srgbClr val="FFFFFF"/>
                </a:solidFill>
              </a:rPr>
              <a:t>Physicist Bernard Carr’s summary of the Fine-Tuning debate</a:t>
            </a:r>
          </a:p>
        </p:txBody>
      </p:sp>
      <p:sp>
        <p:nvSpPr>
          <p:cNvPr id="28" name="Arc 27">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0" name="Oval 29">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5370153" y="3178970"/>
            <a:ext cx="5536397" cy="1295446"/>
          </a:xfrm>
        </p:spPr>
        <p:txBody>
          <a:bodyPr>
            <a:normAutofit/>
          </a:bodyPr>
          <a:lstStyle/>
          <a:p>
            <a:pPr marL="0" indent="0" algn="ctr">
              <a:buNone/>
            </a:pPr>
            <a:r>
              <a:rPr lang="en-US" sz="2800" dirty="0"/>
              <a:t>“If you don’t want God, you better have a multiverse.”</a:t>
            </a:r>
          </a:p>
          <a:p>
            <a:endParaRPr lang="en-US" dirty="0"/>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a:pPr>
                <a:spcAft>
                  <a:spcPts val="600"/>
                </a:spcAft>
              </a:pPr>
              <a:t>41</a:t>
            </a:fld>
            <a:endParaRPr lang="en-US"/>
          </a:p>
        </p:txBody>
      </p:sp>
    </p:spTree>
    <p:extLst>
      <p:ext uri="{BB962C8B-B14F-4D97-AF65-F5344CB8AC3E}">
        <p14:creationId xmlns:p14="http://schemas.microsoft.com/office/powerpoint/2010/main" val="25547606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D3FFFA32-D9F4-4AF9-A025-CD128AC8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60967"/>
            <a:ext cx="12192000" cy="5497033"/>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2823A416-999C-4FA3-A853-0AE48404B5D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0" y="0"/>
            <a:ext cx="12192000" cy="3049325"/>
            <a:chOff x="0" y="3808676"/>
            <a:chExt cx="12192000" cy="3049325"/>
          </a:xfrm>
        </p:grpSpPr>
        <p:pic>
          <p:nvPicPr>
            <p:cNvPr id="34" name="Picture 33">
              <a:extLst>
                <a:ext uri="{FF2B5EF4-FFF2-40B4-BE49-F238E27FC236}">
                  <a16:creationId xmlns:a16="http://schemas.microsoft.com/office/drawing/2014/main" id="{9362F656-1A8D-4BA3-BA72-92332E75DB9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t="45716" b="9820"/>
            <a:stretch>
              <a:fillRect/>
            </a:stretch>
          </p:blipFill>
          <p:spPr>
            <a:xfrm>
              <a:off x="0" y="3808676"/>
              <a:ext cx="12192000" cy="3049325"/>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35" name="Oval 34">
              <a:extLst>
                <a:ext uri="{FF2B5EF4-FFF2-40B4-BE49-F238E27FC236}">
                  <a16:creationId xmlns:a16="http://schemas.microsoft.com/office/drawing/2014/main" id="{9338807D-FB66-4E3A-9CF0-786662C4AB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067339" y="5375082"/>
              <a:ext cx="373711" cy="405516"/>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1179226" y="448056"/>
            <a:ext cx="9833548" cy="1066802"/>
          </a:xfrm>
        </p:spPr>
        <p:txBody>
          <a:bodyPr>
            <a:normAutofit/>
          </a:bodyPr>
          <a:lstStyle/>
          <a:p>
            <a:r>
              <a:rPr lang="en-US" sz="2400" dirty="0">
                <a:solidFill>
                  <a:srgbClr val="3F3F3F"/>
                </a:solidFill>
              </a:rPr>
              <a:t>Flew discounted the multiverse as merely shifting the problem up one level</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1179226" y="3049325"/>
            <a:ext cx="9833548" cy="2945574"/>
          </a:xfrm>
        </p:spPr>
        <p:txBody>
          <a:bodyPr anchor="ctr">
            <a:normAutofit/>
          </a:bodyPr>
          <a:lstStyle/>
          <a:p>
            <a:r>
              <a:rPr lang="en-US" sz="1600" dirty="0">
                <a:solidFill>
                  <a:srgbClr val="FFFFFF"/>
                </a:solidFill>
              </a:rPr>
              <a:t>Flew wrote:</a:t>
            </a:r>
          </a:p>
          <a:p>
            <a:pPr marL="457200" lvl="1" indent="-91440">
              <a:buNone/>
            </a:pPr>
            <a:r>
              <a:rPr lang="en-US" sz="1600" dirty="0">
                <a:solidFill>
                  <a:srgbClr val="FFFFFF"/>
                </a:solidFill>
              </a:rPr>
              <a:t>“This fine tuning has been explained in two ways. Some scientists have said the fine tuning is evidence for divine design; many others have speculated that our universe is one of multiple others—a “multiverse”—with the difference that ours happened to have the right conditions for life…</a:t>
            </a:r>
          </a:p>
          <a:p>
            <a:pPr marL="457200" lvl="1" indent="-91440">
              <a:buNone/>
            </a:pPr>
            <a:r>
              <a:rPr lang="en-US" sz="1600" dirty="0">
                <a:solidFill>
                  <a:srgbClr val="FFFFFF"/>
                </a:solidFill>
              </a:rPr>
              <a:t>“What is especially important here is the fact that the existence of a multiverse does not explain the origin of the laws of nature. …</a:t>
            </a:r>
          </a:p>
          <a:p>
            <a:pPr marL="457200" lvl="1" indent="-91440">
              <a:buNone/>
            </a:pPr>
            <a:r>
              <a:rPr lang="en-US" sz="1600" dirty="0">
                <a:solidFill>
                  <a:srgbClr val="FFFFFF"/>
                </a:solidFill>
              </a:rPr>
              <a:t>“If there is a ‘law of laws’ describing how parameter values are assigned as one slips from one universe to the next, then we have only shifted the problem of cosmic biophilicity up one level. Why? First, because we need to explain where the law of laws comes from…”</a:t>
            </a:r>
          </a:p>
          <a:p>
            <a:pPr marL="457200" lvl="1" indent="0">
              <a:buNone/>
            </a:pPr>
            <a:endParaRPr lang="en-US" sz="1700" dirty="0">
              <a:solidFill>
                <a:srgbClr val="FFFFFF"/>
              </a:solidFill>
            </a:endParaRP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825930" y="6223702"/>
            <a:ext cx="570728" cy="314067"/>
          </a:xfrm>
        </p:spPr>
        <p:txBody>
          <a:bodyPr>
            <a:normAutofit/>
          </a:bodyPr>
          <a:lstStyle/>
          <a:p>
            <a:pPr>
              <a:spcAft>
                <a:spcPts val="600"/>
              </a:spcAft>
            </a:pPr>
            <a:fld id="{1840B351-084E-415A-AE48-C2C6C8DB746F}" type="slidenum">
              <a:rPr lang="en-US" sz="1000">
                <a:solidFill>
                  <a:srgbClr val="FFFFFF"/>
                </a:solidFill>
              </a:rPr>
              <a:pPr>
                <a:spcAft>
                  <a:spcPts val="600"/>
                </a:spcAft>
              </a:pPr>
              <a:t>42</a:t>
            </a:fld>
            <a:endParaRPr lang="en-US" sz="1000">
              <a:solidFill>
                <a:srgbClr val="FFFFFF"/>
              </a:solidFill>
            </a:endParaRPr>
          </a:p>
        </p:txBody>
      </p:sp>
    </p:spTree>
    <p:extLst>
      <p:ext uri="{BB962C8B-B14F-4D97-AF65-F5344CB8AC3E}">
        <p14:creationId xmlns:p14="http://schemas.microsoft.com/office/powerpoint/2010/main" val="2202073372"/>
      </p:ext>
    </p:extLst>
  </p:cSld>
  <p:clrMapOvr>
    <a:overrideClrMapping bg1="dk1" tx1="lt1" bg2="dk2" tx2="lt2" accent1="accent1" accent2="accent2" accent3="accent3" accent4="accent4" accent5="accent5" accent6="accent6" hlink="hlink" folHlink="folHlink"/>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2"/>
              </a:gs>
              <a:gs pos="25000">
                <a:schemeClr val="accent2"/>
              </a:gs>
              <a:gs pos="94000">
                <a:schemeClr val="accent1"/>
              </a:gs>
              <a:gs pos="100000">
                <a:schemeClr val="accent1"/>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90325D6-CDED-4BE9-99E1-7C8FA4C3B139}"/>
              </a:ext>
            </a:extLst>
          </p:cNvPr>
          <p:cNvSpPr>
            <a:spLocks noGrp="1"/>
          </p:cNvSpPr>
          <p:nvPr>
            <p:ph type="title"/>
          </p:nvPr>
        </p:nvSpPr>
        <p:spPr>
          <a:xfrm>
            <a:off x="1179226" y="826680"/>
            <a:ext cx="9833548" cy="1325563"/>
          </a:xfrm>
        </p:spPr>
        <p:txBody>
          <a:bodyPr>
            <a:normAutofit/>
          </a:bodyPr>
          <a:lstStyle/>
          <a:p>
            <a:pPr algn="ctr"/>
            <a:r>
              <a:rPr lang="en-US" sz="2400" dirty="0">
                <a:solidFill>
                  <a:srgbClr val="FFFFFF"/>
                </a:solidFill>
              </a:rPr>
              <a:t>We will leave the multiverse to another discussion, but a few quick observations</a:t>
            </a:r>
          </a:p>
        </p:txBody>
      </p:sp>
      <p:sp>
        <p:nvSpPr>
          <p:cNvPr id="3" name="Content Placeholder 2">
            <a:extLst>
              <a:ext uri="{FF2B5EF4-FFF2-40B4-BE49-F238E27FC236}">
                <a16:creationId xmlns:a16="http://schemas.microsoft.com/office/drawing/2014/main" id="{529BDF5C-7028-41B1-8915-2010D1B8C606}"/>
              </a:ext>
            </a:extLst>
          </p:cNvPr>
          <p:cNvSpPr>
            <a:spLocks noGrp="1"/>
          </p:cNvSpPr>
          <p:nvPr>
            <p:ph idx="1"/>
          </p:nvPr>
        </p:nvSpPr>
        <p:spPr>
          <a:xfrm>
            <a:off x="708338" y="2678806"/>
            <a:ext cx="10688320" cy="3651160"/>
          </a:xfrm>
        </p:spPr>
        <p:txBody>
          <a:bodyPr>
            <a:noAutofit/>
          </a:bodyPr>
          <a:lstStyle/>
          <a:p>
            <a:pPr>
              <a:spcBef>
                <a:spcPts val="300"/>
              </a:spcBef>
              <a:spcAft>
                <a:spcPts val="300"/>
              </a:spcAft>
            </a:pPr>
            <a:r>
              <a:rPr lang="en-US" sz="1500" dirty="0">
                <a:solidFill>
                  <a:srgbClr val="000000"/>
                </a:solidFill>
              </a:rPr>
              <a:t>There are many competing models of cosmic inflation and the multiverse (literally hundreds), but all share these qualities</a:t>
            </a:r>
          </a:p>
          <a:p>
            <a:pPr lvl="1">
              <a:spcBef>
                <a:spcPts val="300"/>
              </a:spcBef>
              <a:spcAft>
                <a:spcPts val="300"/>
              </a:spcAft>
            </a:pPr>
            <a:r>
              <a:rPr lang="en-US" sz="1500" dirty="0">
                <a:solidFill>
                  <a:srgbClr val="000000"/>
                </a:solidFill>
              </a:rPr>
              <a:t>The multiverse is implied by the mathematics of inflation in the first microsecond of the universe, because once started, inflation may not stop – ever</a:t>
            </a:r>
          </a:p>
          <a:p>
            <a:pPr lvl="1">
              <a:spcBef>
                <a:spcPts val="300"/>
              </a:spcBef>
              <a:spcAft>
                <a:spcPts val="300"/>
              </a:spcAft>
            </a:pPr>
            <a:r>
              <a:rPr lang="en-US" sz="1500" dirty="0">
                <a:solidFill>
                  <a:srgbClr val="000000"/>
                </a:solidFill>
              </a:rPr>
              <a:t>If one bubble or island universe can condense out of the inflating totality, and clearly at least one has, there is no reason an infinite number would not condense out over an infinite future</a:t>
            </a:r>
          </a:p>
          <a:p>
            <a:pPr>
              <a:spcBef>
                <a:spcPts val="300"/>
              </a:spcBef>
              <a:spcAft>
                <a:spcPts val="300"/>
              </a:spcAft>
            </a:pPr>
            <a:r>
              <a:rPr lang="en-US" sz="1500" dirty="0">
                <a:solidFill>
                  <a:srgbClr val="000000"/>
                </a:solidFill>
              </a:rPr>
              <a:t>A multiverse where each bubble has our values for the constants does not solve the fine-tuning problem - so one must hypothesize an unknown process for randomly generating the values </a:t>
            </a:r>
          </a:p>
          <a:p>
            <a:pPr>
              <a:spcBef>
                <a:spcPts val="300"/>
              </a:spcBef>
              <a:spcAft>
                <a:spcPts val="300"/>
              </a:spcAft>
            </a:pPr>
            <a:r>
              <a:rPr lang="en-US" sz="1500" dirty="0">
                <a:solidFill>
                  <a:srgbClr val="000000"/>
                </a:solidFill>
              </a:rPr>
              <a:t>And such a multiverse process that randomly generates universes does not solve the fine-tuning problem either as that process would have to be fine-tuned itself (Antony Flew’s position) to occasionally produce a life-permitting universe</a:t>
            </a:r>
          </a:p>
          <a:p>
            <a:pPr>
              <a:spcBef>
                <a:spcPts val="300"/>
              </a:spcBef>
              <a:spcAft>
                <a:spcPts val="300"/>
              </a:spcAft>
            </a:pPr>
            <a:r>
              <a:rPr lang="en-US" sz="1500" dirty="0">
                <a:solidFill>
                  <a:srgbClr val="000000"/>
                </a:solidFill>
              </a:rPr>
              <a:t>There is little, arguably no, direct evidence for the multiverse, nor will there ever be a large amount of evidence because all the other universes are beyond the light horizon of this universe</a:t>
            </a:r>
          </a:p>
          <a:p>
            <a:pPr>
              <a:spcBef>
                <a:spcPts val="300"/>
              </a:spcBef>
              <a:spcAft>
                <a:spcPts val="300"/>
              </a:spcAft>
            </a:pPr>
            <a:r>
              <a:rPr lang="en-US" sz="1500" dirty="0">
                <a:solidFill>
                  <a:srgbClr val="000000"/>
                </a:solidFill>
              </a:rPr>
              <a:t>Using Karl Popper’s Falsification Principle, the existence of other universes is not falsifiable because even if they are there, we can’t detect them, so speculating on them is arguably metaphysics or religion - not science</a:t>
            </a:r>
          </a:p>
          <a:p>
            <a:pPr>
              <a:spcBef>
                <a:spcPts val="300"/>
              </a:spcBef>
              <a:spcAft>
                <a:spcPts val="300"/>
              </a:spcAft>
            </a:pPr>
            <a:r>
              <a:rPr lang="en-US" sz="1500" dirty="0">
                <a:solidFill>
                  <a:srgbClr val="000000"/>
                </a:solidFill>
              </a:rPr>
              <a:t>Some observers have commented that the multiverse may represent the end of science because it is pointless to study physical laws set by an ultimately random process</a:t>
            </a:r>
          </a:p>
        </p:txBody>
      </p:sp>
      <p:sp>
        <p:nvSpPr>
          <p:cNvPr id="4" name="Slide Number Placeholder 3">
            <a:extLst>
              <a:ext uri="{FF2B5EF4-FFF2-40B4-BE49-F238E27FC236}">
                <a16:creationId xmlns:a16="http://schemas.microsoft.com/office/drawing/2014/main" id="{9EAB4919-CF12-41B3-A4DF-54E4E501EF8E}"/>
              </a:ext>
            </a:extLst>
          </p:cNvPr>
          <p:cNvSpPr>
            <a:spLocks noGrp="1"/>
          </p:cNvSpPr>
          <p:nvPr>
            <p:ph type="sldNum" sz="quarter" idx="12"/>
          </p:nvPr>
        </p:nvSpPr>
        <p:spPr>
          <a:xfrm>
            <a:off x="10825930" y="6223702"/>
            <a:ext cx="570728" cy="314067"/>
          </a:xfrm>
        </p:spPr>
        <p:txBody>
          <a:bodyPr>
            <a:normAutofit/>
          </a:bodyPr>
          <a:lstStyle/>
          <a:p>
            <a:pPr>
              <a:spcAft>
                <a:spcPts val="600"/>
              </a:spcAft>
            </a:pPr>
            <a:fld id="{1840B351-084E-415A-AE48-C2C6C8DB746F}" type="slidenum">
              <a:rPr lang="en-US" sz="1000" smtClean="0">
                <a:solidFill>
                  <a:srgbClr val="898989"/>
                </a:solidFill>
              </a:rPr>
              <a:pPr>
                <a:spcAft>
                  <a:spcPts val="600"/>
                </a:spcAft>
              </a:pPr>
              <a:t>43</a:t>
            </a:fld>
            <a:endParaRPr lang="en-US" sz="1000">
              <a:solidFill>
                <a:srgbClr val="898989"/>
              </a:solidFill>
            </a:endParaRPr>
          </a:p>
        </p:txBody>
      </p:sp>
    </p:spTree>
    <p:extLst>
      <p:ext uri="{BB962C8B-B14F-4D97-AF65-F5344CB8AC3E}">
        <p14:creationId xmlns:p14="http://schemas.microsoft.com/office/powerpoint/2010/main" val="15664191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1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2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E994CA4-2E44-4CBD-A286-6C833ED7763B}"/>
              </a:ext>
            </a:extLst>
          </p:cNvPr>
          <p:cNvSpPr>
            <a:spLocks noGrp="1"/>
          </p:cNvSpPr>
          <p:nvPr>
            <p:ph type="title"/>
          </p:nvPr>
        </p:nvSpPr>
        <p:spPr>
          <a:xfrm>
            <a:off x="1171074" y="1396686"/>
            <a:ext cx="3240506" cy="4064628"/>
          </a:xfrm>
        </p:spPr>
        <p:txBody>
          <a:bodyPr>
            <a:normAutofit/>
          </a:bodyPr>
          <a:lstStyle/>
          <a:p>
            <a:r>
              <a:rPr lang="en-US" dirty="0">
                <a:solidFill>
                  <a:srgbClr val="FFFFFF"/>
                </a:solidFill>
              </a:rPr>
              <a:t>The most distressing statement by a physicist I have read</a:t>
            </a:r>
          </a:p>
        </p:txBody>
      </p:sp>
      <p:sp>
        <p:nvSpPr>
          <p:cNvPr id="37" name="Arc 2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8" name="Oval 2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4F9A9003-3F1B-4F48-820F-2D6FA55A60E0}"/>
              </a:ext>
            </a:extLst>
          </p:cNvPr>
          <p:cNvSpPr>
            <a:spLocks noGrp="1"/>
          </p:cNvSpPr>
          <p:nvPr>
            <p:ph idx="1"/>
          </p:nvPr>
        </p:nvSpPr>
        <p:spPr>
          <a:xfrm>
            <a:off x="5370153" y="1803688"/>
            <a:ext cx="6253030" cy="4619938"/>
          </a:xfrm>
        </p:spPr>
        <p:txBody>
          <a:bodyPr>
            <a:normAutofit/>
          </a:bodyPr>
          <a:lstStyle/>
          <a:p>
            <a:pPr marL="457200" lvl="1" indent="-91440">
              <a:buNone/>
            </a:pPr>
            <a:r>
              <a:rPr lang="en-US" sz="1600" dirty="0"/>
              <a:t>“Many scientists today, especially young scientists, are deeply invested in trying to prove a particular theory.  If we reach an era where acquiring experimental evidence to do so for inflation is forever beyond our technological reach, then other means – including social proof in the form of expert consensus - could become part of how scientific consensus is reached about such theories.  In the post-Popper era, as unpalatable as it may be, social proof without experimental falsification may become the norm.”</a:t>
            </a:r>
          </a:p>
          <a:p>
            <a:pPr marL="914400" lvl="2" indent="0">
              <a:spcBef>
                <a:spcPts val="0"/>
              </a:spcBef>
              <a:spcAft>
                <a:spcPts val="0"/>
              </a:spcAft>
              <a:buNone/>
            </a:pPr>
            <a:r>
              <a:rPr lang="en-US" sz="1600" dirty="0"/>
              <a:t>Brian Keating, Professor of physics at the University of California, San Diego, “How Did It All Begin, Cosmic Inflation, the Multiverse, and the Nature of Scientific Proof,” </a:t>
            </a:r>
            <a:r>
              <a:rPr lang="en-US" sz="1600" i="1" dirty="0"/>
              <a:t>Skeptic </a:t>
            </a:r>
            <a:r>
              <a:rPr lang="en-US" sz="1600" dirty="0"/>
              <a:t>magazine, Vol. 26 No.1 2021</a:t>
            </a:r>
          </a:p>
          <a:p>
            <a:endParaRPr lang="en-US" sz="1600" dirty="0"/>
          </a:p>
          <a:p>
            <a:pPr marL="457200" lvl="1" indent="0">
              <a:buNone/>
            </a:pPr>
            <a:r>
              <a:rPr lang="en-US" sz="1600" i="1" dirty="0"/>
              <a:t>Social proof </a:t>
            </a:r>
            <a:r>
              <a:rPr lang="en-US" sz="1600" dirty="0"/>
              <a:t>handed down by an insular club of self-referencing experts? Really? Knowledge not based on experimental evidence? Isn’t this the end of scientific method - a philosophy that has driven all human scientific progress to date? Can anyone believe science will continue to progress with such a process as social proof in the future?</a:t>
            </a:r>
          </a:p>
        </p:txBody>
      </p:sp>
      <p:sp>
        <p:nvSpPr>
          <p:cNvPr id="4" name="Slide Number Placeholder 3">
            <a:extLst>
              <a:ext uri="{FF2B5EF4-FFF2-40B4-BE49-F238E27FC236}">
                <a16:creationId xmlns:a16="http://schemas.microsoft.com/office/drawing/2014/main" id="{6A7B093B-C6AB-4E35-AD8E-7374D725C3DE}"/>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a:pPr>
                <a:spcAft>
                  <a:spcPts val="600"/>
                </a:spcAft>
              </a:pPr>
              <a:t>44</a:t>
            </a:fld>
            <a:endParaRPr lang="en-US"/>
          </a:p>
        </p:txBody>
      </p:sp>
    </p:spTree>
    <p:extLst>
      <p:ext uri="{BB962C8B-B14F-4D97-AF65-F5344CB8AC3E}">
        <p14:creationId xmlns:p14="http://schemas.microsoft.com/office/powerpoint/2010/main" val="312126125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9" name="Rectangle 28">
            <a:extLst>
              <a:ext uri="{FF2B5EF4-FFF2-40B4-BE49-F238E27FC236}">
                <a16:creationId xmlns:a16="http://schemas.microsoft.com/office/drawing/2014/main" id="{76EFD3D9-44F0-4267-BCC1-1613E79D8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6">
            <a:extLst>
              <a:ext uri="{FF2B5EF4-FFF2-40B4-BE49-F238E27FC236}">
                <a16:creationId xmlns:a16="http://schemas.microsoft.com/office/drawing/2014/main" id="{A779A851-95D6-41AF-937A-B0E4B7F6FA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2164" y="900814"/>
            <a:ext cx="759618"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3" name="Freeform 7">
            <a:extLst>
              <a:ext uri="{FF2B5EF4-FFF2-40B4-BE49-F238E27FC236}">
                <a16:creationId xmlns:a16="http://schemas.microsoft.com/office/drawing/2014/main" id="{953FB2E7-B6CB-429C-81EB-D9516D6D5C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144437" y="633165"/>
            <a:ext cx="482654"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Shape 34">
            <a:extLst>
              <a:ext uri="{FF2B5EF4-FFF2-40B4-BE49-F238E27FC236}">
                <a16:creationId xmlns:a16="http://schemas.microsoft.com/office/drawing/2014/main" id="{2EC40DB1-B719-4A13-9A4D-0966B4B278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4621" y="636723"/>
            <a:ext cx="4000062" cy="5257799"/>
          </a:xfrm>
          <a:custGeom>
            <a:avLst/>
            <a:gdLst>
              <a:gd name="connsiteX0" fmla="*/ 0 w 4634682"/>
              <a:gd name="connsiteY0" fmla="*/ 0 h 5257799"/>
              <a:gd name="connsiteX1" fmla="*/ 4634682 w 4634682"/>
              <a:gd name="connsiteY1" fmla="*/ 0 h 5257799"/>
              <a:gd name="connsiteX2" fmla="*/ 4634682 w 4634682"/>
              <a:gd name="connsiteY2" fmla="*/ 5257799 h 5257799"/>
              <a:gd name="connsiteX3" fmla="*/ 0 w 4634682"/>
              <a:gd name="connsiteY3" fmla="*/ 5257799 h 5257799"/>
            </a:gdLst>
            <a:ahLst/>
            <a:cxnLst>
              <a:cxn ang="0">
                <a:pos x="connsiteX0" y="connsiteY0"/>
              </a:cxn>
              <a:cxn ang="0">
                <a:pos x="connsiteX1" y="connsiteY1"/>
              </a:cxn>
              <a:cxn ang="0">
                <a:pos x="connsiteX2" y="connsiteY2"/>
              </a:cxn>
              <a:cxn ang="0">
                <a:pos x="connsiteX3" y="connsiteY3"/>
              </a:cxn>
            </a:cxnLst>
            <a:rect l="l" t="t" r="r" b="b"/>
            <a:pathLst>
              <a:path w="4634682" h="5257799">
                <a:moveTo>
                  <a:pt x="0" y="0"/>
                </a:moveTo>
                <a:lnTo>
                  <a:pt x="4634682" y="0"/>
                </a:lnTo>
                <a:lnTo>
                  <a:pt x="4634682" y="5257799"/>
                </a:lnTo>
                <a:lnTo>
                  <a:pt x="0" y="5257799"/>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7258F54F-B5D7-45E7-8916-CF56B42C793B}"/>
              </a:ext>
            </a:extLst>
          </p:cNvPr>
          <p:cNvSpPr>
            <a:spLocks noGrp="1"/>
          </p:cNvSpPr>
          <p:nvPr>
            <p:ph type="title"/>
          </p:nvPr>
        </p:nvSpPr>
        <p:spPr>
          <a:xfrm>
            <a:off x="934872" y="982272"/>
            <a:ext cx="3388419" cy="4560970"/>
          </a:xfrm>
        </p:spPr>
        <p:txBody>
          <a:bodyPr>
            <a:normAutofit/>
          </a:bodyPr>
          <a:lstStyle/>
          <a:p>
            <a:r>
              <a:rPr lang="en-US" sz="2400" dirty="0">
                <a:solidFill>
                  <a:srgbClr val="FFFFFF"/>
                </a:solidFill>
              </a:rPr>
              <a:t>Interesting aside</a:t>
            </a:r>
          </a:p>
        </p:txBody>
      </p:sp>
      <p:sp>
        <p:nvSpPr>
          <p:cNvPr id="37" name="Rectangle 8">
            <a:extLst>
              <a:ext uri="{FF2B5EF4-FFF2-40B4-BE49-F238E27FC236}">
                <a16:creationId xmlns:a16="http://schemas.microsoft.com/office/drawing/2014/main" id="{82211336-CFF3-412D-868A-6679C1004C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901782" y="1352302"/>
            <a:ext cx="6655597"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Content Placeholder 2">
            <a:extLst>
              <a:ext uri="{FF2B5EF4-FFF2-40B4-BE49-F238E27FC236}">
                <a16:creationId xmlns:a16="http://schemas.microsoft.com/office/drawing/2014/main" id="{B9AB179C-E4AC-4A19-A3FE-6AFCA1A6C86B}"/>
              </a:ext>
            </a:extLst>
          </p:cNvPr>
          <p:cNvSpPr>
            <a:spLocks noGrp="1"/>
          </p:cNvSpPr>
          <p:nvPr>
            <p:ph idx="1"/>
          </p:nvPr>
        </p:nvSpPr>
        <p:spPr>
          <a:xfrm>
            <a:off x="5221862" y="1719618"/>
            <a:ext cx="5948831" cy="4334629"/>
          </a:xfrm>
        </p:spPr>
        <p:txBody>
          <a:bodyPr anchor="ctr">
            <a:normAutofit/>
          </a:bodyPr>
          <a:lstStyle/>
          <a:p>
            <a:pPr marL="0" indent="0">
              <a:buNone/>
            </a:pPr>
            <a:r>
              <a:rPr lang="en-US" sz="1600" dirty="0">
                <a:solidFill>
                  <a:srgbClr val="FEFFFF"/>
                </a:solidFill>
              </a:rPr>
              <a:t>Physicist Sabine Hossenfelder, an atheist herself, states in a YouTube video debate with Luke Barnes that in her experience scientists that believe in God are more careful keeping their metaphysical [religious] beliefs out of their work than atheist scientists are.</a:t>
            </a:r>
          </a:p>
        </p:txBody>
      </p:sp>
      <p:sp>
        <p:nvSpPr>
          <p:cNvPr id="4" name="Slide Number Placeholder 3">
            <a:extLst>
              <a:ext uri="{FF2B5EF4-FFF2-40B4-BE49-F238E27FC236}">
                <a16:creationId xmlns:a16="http://schemas.microsoft.com/office/drawing/2014/main" id="{334B934D-CE4A-4242-813E-01230A161F10}"/>
              </a:ext>
            </a:extLst>
          </p:cNvPr>
          <p:cNvSpPr>
            <a:spLocks noGrp="1"/>
          </p:cNvSpPr>
          <p:nvPr>
            <p:ph type="sldNum" sz="quarter" idx="12"/>
          </p:nvPr>
        </p:nvSpPr>
        <p:spPr>
          <a:xfrm>
            <a:off x="10707624" y="6175188"/>
            <a:ext cx="685800" cy="320040"/>
          </a:xfrm>
        </p:spPr>
        <p:txBody>
          <a:bodyPr>
            <a:normAutofit/>
          </a:bodyPr>
          <a:lstStyle/>
          <a:p>
            <a:pPr>
              <a:spcAft>
                <a:spcPts val="600"/>
              </a:spcAft>
            </a:pPr>
            <a:fld id="{1840B351-084E-415A-AE48-C2C6C8DB746F}" type="slidenum">
              <a:rPr lang="en-US" sz="1000">
                <a:solidFill>
                  <a:srgbClr val="FFFFFF"/>
                </a:solidFill>
              </a:rPr>
              <a:pPr>
                <a:spcAft>
                  <a:spcPts val="600"/>
                </a:spcAft>
              </a:pPr>
              <a:t>45</a:t>
            </a:fld>
            <a:endParaRPr lang="en-US" sz="1000">
              <a:solidFill>
                <a:srgbClr val="FFFFFF"/>
              </a:solidFill>
            </a:endParaRPr>
          </a:p>
        </p:txBody>
      </p:sp>
    </p:spTree>
    <p:extLst>
      <p:ext uri="{BB962C8B-B14F-4D97-AF65-F5344CB8AC3E}">
        <p14:creationId xmlns:p14="http://schemas.microsoft.com/office/powerpoint/2010/main" val="41982025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757A31A-3E46-40A4-8BB3-76A2969DDCE6}"/>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Summarizing </a:t>
            </a:r>
          </a:p>
        </p:txBody>
      </p:sp>
      <p:sp>
        <p:nvSpPr>
          <p:cNvPr id="3" name="Content Placeholder 2">
            <a:extLst>
              <a:ext uri="{FF2B5EF4-FFF2-40B4-BE49-F238E27FC236}">
                <a16:creationId xmlns:a16="http://schemas.microsoft.com/office/drawing/2014/main" id="{8D73FF9D-C727-4B51-9B3E-ABB2F7CE6951}"/>
              </a:ext>
            </a:extLst>
          </p:cNvPr>
          <p:cNvSpPr>
            <a:spLocks noGrp="1"/>
          </p:cNvSpPr>
          <p:nvPr>
            <p:ph idx="1"/>
          </p:nvPr>
        </p:nvSpPr>
        <p:spPr>
          <a:xfrm>
            <a:off x="4937671" y="563918"/>
            <a:ext cx="6525220" cy="5535528"/>
          </a:xfrm>
        </p:spPr>
        <p:txBody>
          <a:bodyPr anchor="ctr">
            <a:normAutofit lnSpcReduction="10000"/>
          </a:bodyPr>
          <a:lstStyle/>
          <a:p>
            <a:pPr>
              <a:lnSpc>
                <a:spcPct val="100000"/>
              </a:lnSpc>
            </a:pPr>
            <a:r>
              <a:rPr lang="en-US" sz="1600" dirty="0"/>
              <a:t>The mathematics of the physical constants suggest that our universe extraordinarily fine-tuned for life</a:t>
            </a:r>
          </a:p>
          <a:p>
            <a:pPr>
              <a:lnSpc>
                <a:spcPct val="100000"/>
              </a:lnSpc>
            </a:pPr>
            <a:r>
              <a:rPr lang="en-US" sz="1600" dirty="0"/>
              <a:t>This is debated by few first-rank scientists and those that do debate it, like Victor Stenger, may be on shaky ground scientifically speaking, as demonstrated by Luke Barnes</a:t>
            </a:r>
          </a:p>
          <a:p>
            <a:pPr>
              <a:lnSpc>
                <a:spcPct val="100000"/>
              </a:lnSpc>
            </a:pPr>
            <a:r>
              <a:rPr lang="en-US" sz="1600" dirty="0"/>
              <a:t>One possibility is that a final theory of everything will reveal a process by which the constants must be what they are – but the chances of this are receding in the eyes of leading physicists</a:t>
            </a:r>
          </a:p>
          <a:p>
            <a:pPr>
              <a:lnSpc>
                <a:spcPct val="100000"/>
              </a:lnSpc>
            </a:pPr>
            <a:r>
              <a:rPr lang="en-US" sz="1600" dirty="0"/>
              <a:t>Another possibility is that we inhabit a local bubble, or island, universe in an infinite multiverse, with each bubble having the values of its constants randomly determined as solutions to the string equations by some unknown process – and we just happen to live in one where chance produced life-friendly values</a:t>
            </a:r>
          </a:p>
          <a:p>
            <a:pPr>
              <a:lnSpc>
                <a:spcPct val="100000"/>
              </a:lnSpc>
            </a:pPr>
            <a:r>
              <a:rPr lang="en-US" sz="1600" dirty="0"/>
              <a:t>There is virtually no evidence for a multiverse, nor can there ever be, so believing in the multiverse can be thought of as an act of religious faith or of social proof rather than of scientific discovery</a:t>
            </a:r>
          </a:p>
          <a:p>
            <a:pPr>
              <a:lnSpc>
                <a:spcPct val="100000"/>
              </a:lnSpc>
            </a:pPr>
            <a:r>
              <a:rPr lang="en-US" sz="1600" dirty="0"/>
              <a:t>Without the multiverse, the fine-tuning argument supports belief in an intelligent creator that wanted a universe with life</a:t>
            </a:r>
          </a:p>
          <a:p>
            <a:pPr>
              <a:lnSpc>
                <a:spcPct val="100000"/>
              </a:lnSpc>
            </a:pPr>
            <a:r>
              <a:rPr lang="en-US" sz="1600" dirty="0"/>
              <a:t>And arguably it does even with a multiverse</a:t>
            </a:r>
          </a:p>
        </p:txBody>
      </p:sp>
      <p:sp>
        <p:nvSpPr>
          <p:cNvPr id="4" name="Slide Number Placeholder 3">
            <a:extLst>
              <a:ext uri="{FF2B5EF4-FFF2-40B4-BE49-F238E27FC236}">
                <a16:creationId xmlns:a16="http://schemas.microsoft.com/office/drawing/2014/main" id="{84619F42-DE1C-4B67-A95C-32231E92BB1D}"/>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46</a:t>
            </a:fld>
            <a:endParaRPr lang="en-US" sz="1000"/>
          </a:p>
        </p:txBody>
      </p:sp>
    </p:spTree>
    <p:extLst>
      <p:ext uri="{BB962C8B-B14F-4D97-AF65-F5344CB8AC3E}">
        <p14:creationId xmlns:p14="http://schemas.microsoft.com/office/powerpoint/2010/main" val="34027645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12"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1F13AEE6-4730-40BF-8423-A0FE71F5D889}"/>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Maybe we should let our modern philosopher, Brandi Carlile, have the very last say</a:t>
            </a:r>
          </a:p>
        </p:txBody>
      </p:sp>
      <p:sp>
        <p:nvSpPr>
          <p:cNvPr id="3" name="Content Placeholder 2">
            <a:extLst>
              <a:ext uri="{FF2B5EF4-FFF2-40B4-BE49-F238E27FC236}">
                <a16:creationId xmlns:a16="http://schemas.microsoft.com/office/drawing/2014/main" id="{C50C5345-1859-4224-9AE0-1A513542CE8D}"/>
              </a:ext>
            </a:extLst>
          </p:cNvPr>
          <p:cNvSpPr>
            <a:spLocks noGrp="1"/>
          </p:cNvSpPr>
          <p:nvPr>
            <p:ph idx="1"/>
          </p:nvPr>
        </p:nvSpPr>
        <p:spPr>
          <a:xfrm>
            <a:off x="5223407" y="2298879"/>
            <a:ext cx="6525220" cy="4027869"/>
          </a:xfrm>
        </p:spPr>
        <p:txBody>
          <a:bodyPr anchor="ctr">
            <a:normAutofit/>
          </a:bodyPr>
          <a:lstStyle/>
          <a:p>
            <a:pPr marL="0" indent="0">
              <a:lnSpc>
                <a:spcPct val="150000"/>
              </a:lnSpc>
              <a:buNone/>
            </a:pPr>
            <a:r>
              <a:rPr lang="en-US" sz="1600" b="0" i="0" dirty="0">
                <a:effectLst/>
                <a:latin typeface="Roboto"/>
              </a:rPr>
              <a:t>Have you ever wandered lonely through the woods?</a:t>
            </a:r>
            <a:br>
              <a:rPr lang="en-US" sz="1600" b="0" i="0" dirty="0">
                <a:effectLst/>
                <a:latin typeface="Roboto"/>
              </a:rPr>
            </a:br>
            <a:r>
              <a:rPr lang="en-US" sz="1600" b="0" i="0" dirty="0">
                <a:effectLst/>
                <a:latin typeface="Roboto"/>
              </a:rPr>
              <a:t>And everything there </a:t>
            </a:r>
            <a:r>
              <a:rPr lang="en-US" sz="1600" b="0" i="1" dirty="0">
                <a:effectLst/>
                <a:latin typeface="Roboto"/>
              </a:rPr>
              <a:t>feels just as it should</a:t>
            </a:r>
            <a:br>
              <a:rPr lang="en-US" sz="1600" b="0" i="0" dirty="0">
                <a:effectLst/>
                <a:latin typeface="Roboto"/>
              </a:rPr>
            </a:br>
            <a:r>
              <a:rPr lang="en-US" sz="1600" b="0" i="1" dirty="0">
                <a:effectLst/>
                <a:latin typeface="Roboto"/>
              </a:rPr>
              <a:t>You're part of the life there</a:t>
            </a:r>
            <a:br>
              <a:rPr lang="en-US" sz="1600" b="0" i="0" dirty="0">
                <a:effectLst/>
                <a:latin typeface="Roboto"/>
              </a:rPr>
            </a:br>
            <a:r>
              <a:rPr lang="en-US" sz="1600" b="0" i="1" dirty="0">
                <a:effectLst/>
                <a:latin typeface="Roboto"/>
              </a:rPr>
              <a:t>You're part of something good</a:t>
            </a:r>
            <a:br>
              <a:rPr lang="en-US" sz="1600" b="0" i="0" dirty="0">
                <a:effectLst/>
                <a:latin typeface="Roboto"/>
              </a:rPr>
            </a:br>
            <a:r>
              <a:rPr lang="en-US" sz="1600" b="0" i="0" dirty="0">
                <a:effectLst/>
                <a:latin typeface="Roboto"/>
              </a:rPr>
              <a:t>If you've ever wandered lonely through the woods</a:t>
            </a:r>
          </a:p>
          <a:p>
            <a:pPr marL="0" indent="0">
              <a:lnSpc>
                <a:spcPct val="150000"/>
              </a:lnSpc>
              <a:buNone/>
            </a:pPr>
            <a:endParaRPr lang="en-US" sz="1600" dirty="0">
              <a:latin typeface="Roboto"/>
            </a:endParaRPr>
          </a:p>
          <a:p>
            <a:pPr marL="0" indent="0">
              <a:lnSpc>
                <a:spcPct val="150000"/>
              </a:lnSpc>
              <a:buNone/>
            </a:pPr>
            <a:endParaRPr lang="en-US" sz="1600" dirty="0">
              <a:latin typeface="Roboto"/>
            </a:endParaRPr>
          </a:p>
          <a:p>
            <a:pPr marL="1828800" lvl="4" indent="0">
              <a:lnSpc>
                <a:spcPct val="150000"/>
              </a:lnSpc>
              <a:buNone/>
            </a:pPr>
            <a:r>
              <a:rPr lang="en-US" sz="1600" b="1" i="1" dirty="0">
                <a:hlinkClick r:id="rId2"/>
              </a:rPr>
              <a:t>https://youtu.be/FkxyT27xRH0</a:t>
            </a:r>
            <a:endParaRPr lang="en-US" sz="1600" b="0" i="0" dirty="0">
              <a:effectLst/>
              <a:latin typeface="Roboto"/>
            </a:endParaRPr>
          </a:p>
          <a:p>
            <a:pPr marL="0" indent="0">
              <a:buNone/>
            </a:pPr>
            <a:endParaRPr lang="en-US" sz="1600" b="0" i="0" dirty="0">
              <a:effectLst/>
              <a:latin typeface="Roboto"/>
            </a:endParaRPr>
          </a:p>
        </p:txBody>
      </p:sp>
      <p:sp>
        <p:nvSpPr>
          <p:cNvPr id="4" name="Slide Number Placeholder 3">
            <a:extLst>
              <a:ext uri="{FF2B5EF4-FFF2-40B4-BE49-F238E27FC236}">
                <a16:creationId xmlns:a16="http://schemas.microsoft.com/office/drawing/2014/main" id="{B70691B2-F671-41B5-97BC-37A652CDF436}"/>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47</a:t>
            </a:fld>
            <a:endParaRPr lang="en-US" sz="1000"/>
          </a:p>
        </p:txBody>
      </p:sp>
    </p:spTree>
    <p:extLst>
      <p:ext uri="{BB962C8B-B14F-4D97-AF65-F5344CB8AC3E}">
        <p14:creationId xmlns:p14="http://schemas.microsoft.com/office/powerpoint/2010/main" val="2531029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DE7FFD28-545C-4C88-A2E7-152FB234C9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191135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AED5DC0-EDF0-4C98-A3FC-9FA5637858D1}"/>
              </a:ext>
            </a:extLst>
          </p:cNvPr>
          <p:cNvSpPr>
            <a:spLocks noGrp="1"/>
          </p:cNvSpPr>
          <p:nvPr>
            <p:ph type="title"/>
          </p:nvPr>
        </p:nvSpPr>
        <p:spPr>
          <a:xfrm>
            <a:off x="838200" y="365125"/>
            <a:ext cx="10515600" cy="1325563"/>
          </a:xfrm>
        </p:spPr>
        <p:txBody>
          <a:bodyPr>
            <a:normAutofit/>
          </a:bodyPr>
          <a:lstStyle/>
          <a:p>
            <a:r>
              <a:rPr lang="en-US" sz="3200" dirty="0">
                <a:solidFill>
                  <a:srgbClr val="FFFFFF"/>
                </a:solidFill>
              </a:rPr>
              <a:t>Discussion questions</a:t>
            </a:r>
          </a:p>
        </p:txBody>
      </p:sp>
      <p:sp>
        <p:nvSpPr>
          <p:cNvPr id="3" name="Content Placeholder 2">
            <a:extLst>
              <a:ext uri="{FF2B5EF4-FFF2-40B4-BE49-F238E27FC236}">
                <a16:creationId xmlns:a16="http://schemas.microsoft.com/office/drawing/2014/main" id="{8940CFBE-E325-4800-B0BC-82F51EDA9DA8}"/>
              </a:ext>
            </a:extLst>
          </p:cNvPr>
          <p:cNvSpPr>
            <a:spLocks noGrp="1"/>
          </p:cNvSpPr>
          <p:nvPr>
            <p:ph idx="1"/>
          </p:nvPr>
        </p:nvSpPr>
        <p:spPr>
          <a:xfrm>
            <a:off x="838200" y="2438400"/>
            <a:ext cx="10515600" cy="3738562"/>
          </a:xfrm>
        </p:spPr>
        <p:txBody>
          <a:bodyPr>
            <a:normAutofit/>
          </a:bodyPr>
          <a:lstStyle/>
          <a:p>
            <a:r>
              <a:rPr lang="en-US" sz="1600" dirty="0"/>
              <a:t>How important is the origin and evolution of the physical universe to any aspect of your faith?</a:t>
            </a:r>
          </a:p>
          <a:p>
            <a:r>
              <a:rPr lang="en-US" sz="1600" dirty="0"/>
              <a:t>Many Christians take comfort in the fine-tuning argument, others don’t really care.</a:t>
            </a:r>
          </a:p>
          <a:p>
            <a:pPr lvl="1"/>
            <a:r>
              <a:rPr lang="en-US" sz="1600" dirty="0"/>
              <a:t>Where do you come out?</a:t>
            </a:r>
          </a:p>
          <a:p>
            <a:r>
              <a:rPr lang="en-US" sz="1600" dirty="0"/>
              <a:t>Are you concerned at all about the nature and content of the popular media discourse on cosmic origins which is universally hostile to theism?</a:t>
            </a:r>
          </a:p>
          <a:p>
            <a:r>
              <a:rPr lang="en-US" sz="1600" dirty="0"/>
              <a:t>Many Christian apologetic leaders feel that fine tuning addresses the public impression that scientifically based atheism explains everything in terms of cosmic origins.</a:t>
            </a:r>
          </a:p>
          <a:p>
            <a:pPr lvl="1"/>
            <a:r>
              <a:rPr lang="en-US" sz="1600" dirty="0"/>
              <a:t>Is this public discourse on fine tuning important and are the apologetics’ arguments convincing?</a:t>
            </a:r>
          </a:p>
          <a:p>
            <a:pPr lvl="1"/>
            <a:r>
              <a:rPr lang="en-US" sz="1600" dirty="0"/>
              <a:t>Should Christian leaders take such a stand in favor of fine tuning?</a:t>
            </a:r>
          </a:p>
        </p:txBody>
      </p:sp>
      <p:sp>
        <p:nvSpPr>
          <p:cNvPr id="4" name="Slide Number Placeholder 3">
            <a:extLst>
              <a:ext uri="{FF2B5EF4-FFF2-40B4-BE49-F238E27FC236}">
                <a16:creationId xmlns:a16="http://schemas.microsoft.com/office/drawing/2014/main" id="{AFD7CE6A-D45A-4058-A73B-9EDCBB5BC684}"/>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a:pPr>
                <a:spcAft>
                  <a:spcPts val="600"/>
                </a:spcAft>
              </a:pPr>
              <a:t>48</a:t>
            </a:fld>
            <a:endParaRPr lang="en-US"/>
          </a:p>
        </p:txBody>
      </p:sp>
    </p:spTree>
    <p:extLst>
      <p:ext uri="{BB962C8B-B14F-4D97-AF65-F5344CB8AC3E}">
        <p14:creationId xmlns:p14="http://schemas.microsoft.com/office/powerpoint/2010/main" val="15500798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45C48A2-DA83-4A91-9936-B7ECD0CC61EA}"/>
              </a:ext>
            </a:extLst>
          </p:cNvPr>
          <p:cNvSpPr>
            <a:spLocks noGrp="1"/>
          </p:cNvSpPr>
          <p:nvPr>
            <p:ph type="title"/>
          </p:nvPr>
        </p:nvSpPr>
        <p:spPr>
          <a:xfrm>
            <a:off x="205283" y="328068"/>
            <a:ext cx="2062179" cy="4421876"/>
          </a:xfrm>
        </p:spPr>
        <p:txBody>
          <a:bodyPr anchor="t">
            <a:normAutofit/>
          </a:bodyPr>
          <a:lstStyle/>
          <a:p>
            <a:pPr algn="r"/>
            <a:r>
              <a:rPr lang="en-US" sz="2400" dirty="0"/>
              <a:t>Recommended</a:t>
            </a:r>
          </a:p>
        </p:txBody>
      </p:sp>
      <p:sp>
        <p:nvSpPr>
          <p:cNvPr id="3" name="Content Placeholder 2">
            <a:extLst>
              <a:ext uri="{FF2B5EF4-FFF2-40B4-BE49-F238E27FC236}">
                <a16:creationId xmlns:a16="http://schemas.microsoft.com/office/drawing/2014/main" id="{D5E4D258-0D59-459F-ACB9-5D65FDA10BD9}"/>
              </a:ext>
            </a:extLst>
          </p:cNvPr>
          <p:cNvSpPr>
            <a:spLocks noGrp="1"/>
          </p:cNvSpPr>
          <p:nvPr>
            <p:ph idx="1"/>
          </p:nvPr>
        </p:nvSpPr>
        <p:spPr>
          <a:xfrm>
            <a:off x="2472744" y="328068"/>
            <a:ext cx="9112439" cy="6072304"/>
          </a:xfrm>
        </p:spPr>
        <p:txBody>
          <a:bodyPr anchor="t">
            <a:normAutofit fontScale="70000" lnSpcReduction="20000"/>
          </a:bodyPr>
          <a:lstStyle/>
          <a:p>
            <a:pPr marL="0" indent="0">
              <a:spcBef>
                <a:spcPts val="400"/>
              </a:spcBef>
              <a:spcAft>
                <a:spcPts val="400"/>
              </a:spcAft>
              <a:buNone/>
            </a:pPr>
            <a:r>
              <a:rPr lang="en-US" sz="1400" b="1" dirty="0"/>
              <a:t>Fine Tuning</a:t>
            </a:r>
          </a:p>
          <a:p>
            <a:pPr>
              <a:spcBef>
                <a:spcPts val="400"/>
              </a:spcBef>
              <a:spcAft>
                <a:spcPts val="400"/>
              </a:spcAft>
            </a:pPr>
            <a:r>
              <a:rPr lang="en-US" sz="1400" i="1" dirty="0"/>
              <a:t>Just Six Numbers </a:t>
            </a:r>
            <a:r>
              <a:rPr lang="en-US" sz="1400" dirty="0"/>
              <a:t>by Martin Rees, a classic in the field, somewhat technical at times, by an atheist physicist.</a:t>
            </a:r>
          </a:p>
          <a:p>
            <a:pPr>
              <a:spcBef>
                <a:spcPts val="400"/>
              </a:spcBef>
              <a:spcAft>
                <a:spcPts val="400"/>
              </a:spcAft>
            </a:pPr>
            <a:r>
              <a:rPr lang="en-US" sz="1400" i="1" dirty="0"/>
              <a:t>The Goldilocks Enigma </a:t>
            </a:r>
            <a:r>
              <a:rPr lang="en-US" sz="1400" dirty="0"/>
              <a:t>by Paul Davies, an enjoyable read, well written, by a physicist who believes the universe has a “shadowy” teleological principle driving it.  The book is not technical and easy to understand as he tours the fine-tuning and cosmological landscape.  A really must read.</a:t>
            </a:r>
            <a:endParaRPr lang="en-US" sz="1400" i="1" dirty="0"/>
          </a:p>
          <a:p>
            <a:pPr>
              <a:spcBef>
                <a:spcPts val="400"/>
              </a:spcBef>
              <a:spcAft>
                <a:spcPts val="400"/>
              </a:spcAft>
            </a:pPr>
            <a:r>
              <a:rPr lang="en-US" sz="1400" i="1" dirty="0"/>
              <a:t>The Fallacy of Fine-Tuning </a:t>
            </a:r>
            <a:r>
              <a:rPr lang="en-US" sz="1400" dirty="0"/>
              <a:t>by Victor Stenger, discussed in this presentation.</a:t>
            </a:r>
            <a:endParaRPr lang="en-US" sz="1400" i="1" dirty="0"/>
          </a:p>
          <a:p>
            <a:pPr>
              <a:spcBef>
                <a:spcPts val="400"/>
              </a:spcBef>
              <a:spcAft>
                <a:spcPts val="400"/>
              </a:spcAft>
            </a:pPr>
            <a:r>
              <a:rPr lang="en-US" sz="1400" i="1" dirty="0"/>
              <a:t>A Fortunate Universe </a:t>
            </a:r>
            <a:r>
              <a:rPr lang="en-US" sz="1400" dirty="0"/>
              <a:t>by Luke Barnes and Geraint Lewis, discussed in this presentation.  A must read.  Lewis is an atheist and while he and Barnes agree on the science, they disagree on the meaning of the science.  Nicely balanced which helps the reader choose an interpretation without worrying about a biased presentation of facts.</a:t>
            </a:r>
          </a:p>
          <a:p>
            <a:pPr marL="228600" lvl="1">
              <a:spcBef>
                <a:spcPts val="400"/>
              </a:spcBef>
              <a:spcAft>
                <a:spcPts val="400"/>
              </a:spcAft>
            </a:pPr>
            <a:r>
              <a:rPr lang="en-US" sz="1400" i="1" dirty="0"/>
              <a:t>There Is a God </a:t>
            </a:r>
            <a:r>
              <a:rPr lang="en-US" sz="1400" dirty="0"/>
              <a:t>by Anthony Flew, discussed in this presentation.</a:t>
            </a:r>
          </a:p>
          <a:p>
            <a:pPr marL="228600" lvl="1">
              <a:spcBef>
                <a:spcPts val="400"/>
              </a:spcBef>
              <a:spcAft>
                <a:spcPts val="400"/>
              </a:spcAft>
            </a:pPr>
            <a:r>
              <a:rPr lang="en-US" sz="1400" i="1" dirty="0"/>
              <a:t>A Defense of the Integrity of Antony Flew’s “There is a God” From His Own Letters </a:t>
            </a:r>
            <a:r>
              <a:rPr lang="en-US" sz="1400" dirty="0"/>
              <a:t>by Anthony Horvath.</a:t>
            </a:r>
          </a:p>
          <a:p>
            <a:pPr marL="228600" lvl="1">
              <a:spcBef>
                <a:spcPts val="400"/>
              </a:spcBef>
              <a:spcAft>
                <a:spcPts val="400"/>
              </a:spcAft>
            </a:pPr>
            <a:r>
              <a:rPr lang="en-US" sz="1400" dirty="0">
                <a:hlinkClick r:id="rId2"/>
              </a:rPr>
              <a:t>https://plato.stanford.edu/entries/fine-tuning/</a:t>
            </a:r>
            <a:r>
              <a:rPr lang="en-US" sz="1400" dirty="0"/>
              <a:t> for the Stanford Encyclopedia of Philosophy entry on fine tuning.  A good read and surprisingly even-handed given it is produced in “enemy territory” as far as the faith goes.</a:t>
            </a:r>
          </a:p>
          <a:p>
            <a:pPr marL="228600" lvl="1">
              <a:spcBef>
                <a:spcPts val="400"/>
              </a:spcBef>
              <a:spcAft>
                <a:spcPts val="400"/>
              </a:spcAft>
            </a:pPr>
            <a:r>
              <a:rPr lang="en-US" sz="1400" dirty="0"/>
              <a:t>“The Fine Tuning of the Universe for Intelligent Life,” </a:t>
            </a:r>
            <a:r>
              <a:rPr lang="en-US" sz="1400" i="1" dirty="0"/>
              <a:t>Publications of the Astronomical Society of Australia,</a:t>
            </a:r>
            <a:r>
              <a:rPr lang="en-US" sz="1400" dirty="0"/>
              <a:t> Cambridge University Press, January 2013,  by Luke Barnes: </a:t>
            </a:r>
            <a:r>
              <a:rPr lang="en-US" sz="1400" dirty="0">
                <a:hlinkClick r:id="rId3"/>
              </a:rPr>
              <a:t>https://arxiv.org/abs/1112.4647</a:t>
            </a:r>
            <a:r>
              <a:rPr lang="en-US" sz="1400" dirty="0"/>
              <a:t> .  This is a short article-length version of his book and has an excellent technical discussion that is easier to follow than the one in the book because of its focus.  This article is the source of the diagrams of Stenger’s wedge and Barnes nine condition analysis.  I recommend you start with this article, then read the book.</a:t>
            </a:r>
          </a:p>
          <a:p>
            <a:pPr marL="228600" lvl="1">
              <a:spcBef>
                <a:spcPts val="400"/>
              </a:spcBef>
              <a:spcAft>
                <a:spcPts val="400"/>
              </a:spcAft>
            </a:pPr>
            <a:r>
              <a:rPr lang="en-US" sz="1400" dirty="0"/>
              <a:t>Videos featuring Luke Barnes:  </a:t>
            </a:r>
            <a:r>
              <a:rPr lang="en-US" sz="1400" dirty="0">
                <a:hlinkClick r:id="rId4"/>
              </a:rPr>
              <a:t>https://www.closertotruth.com/search/site/luke%20barnes</a:t>
            </a:r>
            <a:endParaRPr lang="en-US" sz="1400" dirty="0"/>
          </a:p>
          <a:p>
            <a:pPr marL="228600" lvl="1">
              <a:spcBef>
                <a:spcPts val="400"/>
              </a:spcBef>
              <a:spcAft>
                <a:spcPts val="400"/>
              </a:spcAft>
            </a:pPr>
            <a:r>
              <a:rPr lang="en-US" sz="1400" dirty="0"/>
              <a:t>Debate between Antony Flew and William Lane Craig in 1998 with Flew taking the atheist viewpoint:  </a:t>
            </a:r>
            <a:r>
              <a:rPr lang="en-US" sz="1400" dirty="0">
                <a:hlinkClick r:id="rId5"/>
              </a:rPr>
              <a:t>https://youtu.be/NixhL0CoH2s</a:t>
            </a:r>
            <a:endParaRPr lang="en-US" sz="1400" dirty="0"/>
          </a:p>
          <a:p>
            <a:pPr marL="228600" lvl="1">
              <a:spcBef>
                <a:spcPts val="400"/>
              </a:spcBef>
              <a:spcAft>
                <a:spcPts val="400"/>
              </a:spcAft>
            </a:pPr>
            <a:r>
              <a:rPr lang="en-US" sz="1400" dirty="0"/>
              <a:t>Debate between Luke Barnes and Sabine Hossenfelder on YouTube:  </a:t>
            </a:r>
            <a:r>
              <a:rPr lang="en-US" sz="1400" dirty="0">
                <a:hlinkClick r:id="rId6"/>
              </a:rPr>
              <a:t>https://youtu.be/5OoYzcxzvvM</a:t>
            </a:r>
            <a:r>
              <a:rPr lang="en-US" sz="1400" dirty="0"/>
              <a:t>.  Hossenfelder argues we should not consider alternative values of the constants because we have no way to know if they can have different values.  She basically rejects the idea that they were randomly set by God or string theory.  She believes the question is unanswerable and therefore fine tuning is not a scientific question.  She is a purest and has no curiosity about non-scientific questions such as the purpose of life.  While articulate, admirable, and consistent (she also considers string theory and the multiverse as non-scientific), she demonstrates the extreme mindset one must have to dismiss fine tuning and the value of investigating the ultimate questions.  Barnes comes across as intelligent and friendly, and he holds his ground on the purely scientific questions.</a:t>
            </a:r>
          </a:p>
          <a:p>
            <a:pPr marL="228600" lvl="1">
              <a:spcBef>
                <a:spcPts val="400"/>
              </a:spcBef>
              <a:spcAft>
                <a:spcPts val="400"/>
              </a:spcAft>
            </a:pPr>
            <a:r>
              <a:rPr lang="en-US" sz="1400" dirty="0"/>
              <a:t>Wikipedia definition of naturalness:  </a:t>
            </a:r>
            <a:r>
              <a:rPr lang="en-US" sz="1400" dirty="0">
                <a:hlinkClick r:id="rId7"/>
              </a:rPr>
              <a:t>https://en.wikipedia.org/wiki/Naturalness_(physics)</a:t>
            </a:r>
            <a:endParaRPr lang="en-US" sz="1400" dirty="0"/>
          </a:p>
          <a:p>
            <a:pPr marL="0" indent="0">
              <a:spcBef>
                <a:spcPts val="400"/>
              </a:spcBef>
              <a:spcAft>
                <a:spcPts val="400"/>
              </a:spcAft>
              <a:buNone/>
            </a:pPr>
            <a:r>
              <a:rPr lang="en-US" sz="1400" b="1" dirty="0"/>
              <a:t>Multiverse</a:t>
            </a:r>
          </a:p>
          <a:p>
            <a:pPr>
              <a:spcBef>
                <a:spcPts val="400"/>
              </a:spcBef>
              <a:spcAft>
                <a:spcPts val="400"/>
              </a:spcAft>
            </a:pPr>
            <a:r>
              <a:rPr lang="en-US" sz="1400" i="1" dirty="0"/>
              <a:t>Worlds Without End </a:t>
            </a:r>
            <a:r>
              <a:rPr lang="en-US" sz="1400" dirty="0"/>
              <a:t>by Mary-Jane Rubenstein, a delightful book that is fun to read and a comprehensive discussion of the multiverse.</a:t>
            </a:r>
          </a:p>
          <a:p>
            <a:pPr>
              <a:spcBef>
                <a:spcPts val="400"/>
              </a:spcBef>
              <a:spcAft>
                <a:spcPts val="400"/>
              </a:spcAft>
            </a:pPr>
            <a:r>
              <a:rPr lang="en-US" sz="1400" i="1" dirty="0"/>
              <a:t>Who Is Afraid of the Multiverse </a:t>
            </a:r>
            <a:r>
              <a:rPr lang="en-US" sz="1400" dirty="0"/>
              <a:t>by Jeffrey Zweerink, a straightforward, intelligent argument summarizing the case against the multiverse from a well-informed professional physicist who is a Christian apologetic affiliated with Reasons to Believe.</a:t>
            </a:r>
          </a:p>
          <a:p>
            <a:pPr>
              <a:spcBef>
                <a:spcPts val="400"/>
              </a:spcBef>
              <a:spcAft>
                <a:spcPts val="400"/>
              </a:spcAft>
            </a:pPr>
            <a:r>
              <a:rPr lang="en-US" sz="1400" i="1" dirty="0"/>
              <a:t>Not Even Wrong </a:t>
            </a:r>
            <a:r>
              <a:rPr lang="en-US" sz="1400" dirty="0"/>
              <a:t>by Peter Woit, an indictment of String Theory and physics that have no hope of experimental confirmation.  A physicist that acquired something like prophet status when he predicted the LHC would not find evidence for supersymmetry – and then it didn’t.  Supersymmetry is a requirement of the multiverse and string theory.</a:t>
            </a:r>
          </a:p>
          <a:p>
            <a:pPr>
              <a:spcBef>
                <a:spcPts val="400"/>
              </a:spcBef>
              <a:spcAft>
                <a:spcPts val="400"/>
              </a:spcAft>
            </a:pPr>
            <a:r>
              <a:rPr lang="en-US" sz="1400" i="1" dirty="0"/>
              <a:t>Lost in Math </a:t>
            </a:r>
            <a:r>
              <a:rPr lang="en-US" sz="1400" dirty="0"/>
              <a:t>by Sabine Hossenfelder, an indictment of modern physics that emphasizes mathematical beauty and consensus over experimental confirmation.  A greatly entertaining read and a provocative thesis by a working physicist.  Her YouTube vides series on physics and other topics is superb.</a:t>
            </a:r>
          </a:p>
          <a:p>
            <a:pPr marL="0" indent="0">
              <a:spcBef>
                <a:spcPts val="400"/>
              </a:spcBef>
              <a:spcAft>
                <a:spcPts val="400"/>
              </a:spcAft>
              <a:buNone/>
            </a:pPr>
            <a:r>
              <a:rPr lang="en-US" sz="1400" b="1" i="1" dirty="0"/>
              <a:t>Brandi Carlile</a:t>
            </a:r>
          </a:p>
          <a:p>
            <a:pPr>
              <a:spcBef>
                <a:spcPts val="400"/>
              </a:spcBef>
              <a:spcAft>
                <a:spcPts val="400"/>
              </a:spcAft>
            </a:pPr>
            <a:r>
              <a:rPr lang="en-US" sz="1400" dirty="0"/>
              <a:t>“Have You Ever” </a:t>
            </a:r>
            <a:r>
              <a:rPr lang="en-US" sz="1400" b="1" i="1" dirty="0">
                <a:hlinkClick r:id="rId8"/>
              </a:rPr>
              <a:t>https://youtu.be/FkxyT27xRH0</a:t>
            </a:r>
            <a:endParaRPr lang="en-US" sz="1400" b="1" i="1" dirty="0"/>
          </a:p>
          <a:p>
            <a:pPr marL="457200" lvl="1" indent="0">
              <a:buNone/>
            </a:pPr>
            <a:endParaRPr lang="en-US" sz="800" dirty="0"/>
          </a:p>
        </p:txBody>
      </p:sp>
      <p:sp>
        <p:nvSpPr>
          <p:cNvPr id="38" name="Rectangle 37">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lide Number Placeholder 3">
            <a:extLst>
              <a:ext uri="{FF2B5EF4-FFF2-40B4-BE49-F238E27FC236}">
                <a16:creationId xmlns:a16="http://schemas.microsoft.com/office/drawing/2014/main" id="{42169EE5-930D-424A-BC7C-FFE15524AC34}"/>
              </a:ext>
            </a:extLst>
          </p:cNvPr>
          <p:cNvSpPr>
            <a:spLocks noGrp="1"/>
          </p:cNvSpPr>
          <p:nvPr>
            <p:ph type="sldNum" sz="quarter" idx="12"/>
          </p:nvPr>
        </p:nvSpPr>
        <p:spPr>
          <a:xfrm>
            <a:off x="11704320" y="6455664"/>
            <a:ext cx="448056" cy="365125"/>
          </a:xfrm>
        </p:spPr>
        <p:txBody>
          <a:bodyPr>
            <a:normAutofit/>
          </a:bodyPr>
          <a:lstStyle/>
          <a:p>
            <a:pPr>
              <a:spcAft>
                <a:spcPts val="600"/>
              </a:spcAft>
            </a:pPr>
            <a:fld id="{1840B351-084E-415A-AE48-C2C6C8DB746F}" type="slidenum">
              <a:rPr lang="en-US" sz="1100">
                <a:solidFill>
                  <a:srgbClr val="FFFFFF"/>
                </a:solidFill>
              </a:rPr>
              <a:pPr>
                <a:spcAft>
                  <a:spcPts val="600"/>
                </a:spcAft>
              </a:pPr>
              <a:t>49</a:t>
            </a:fld>
            <a:endParaRPr lang="en-US" sz="1100">
              <a:solidFill>
                <a:srgbClr val="FFFFFF"/>
              </a:solidFill>
            </a:endParaRPr>
          </a:p>
        </p:txBody>
      </p:sp>
    </p:spTree>
    <p:extLst>
      <p:ext uri="{BB962C8B-B14F-4D97-AF65-F5344CB8AC3E}">
        <p14:creationId xmlns:p14="http://schemas.microsoft.com/office/powerpoint/2010/main" val="4233504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0" name="Group 19">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1"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C6305FE3-1491-4658-827C-41AA3D502BA1}"/>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What fine tuning is and is not</a:t>
            </a:r>
          </a:p>
        </p:txBody>
      </p:sp>
      <p:sp>
        <p:nvSpPr>
          <p:cNvPr id="3" name="Content Placeholder 2">
            <a:extLst>
              <a:ext uri="{FF2B5EF4-FFF2-40B4-BE49-F238E27FC236}">
                <a16:creationId xmlns:a16="http://schemas.microsoft.com/office/drawing/2014/main" id="{8577BCE9-2201-4403-8099-5CDD942BA8A5}"/>
              </a:ext>
            </a:extLst>
          </p:cNvPr>
          <p:cNvSpPr>
            <a:spLocks noGrp="1"/>
          </p:cNvSpPr>
          <p:nvPr>
            <p:ph idx="1"/>
          </p:nvPr>
        </p:nvSpPr>
        <p:spPr>
          <a:xfrm>
            <a:off x="4978708" y="885651"/>
            <a:ext cx="6525220" cy="4616849"/>
          </a:xfrm>
        </p:spPr>
        <p:txBody>
          <a:bodyPr anchor="ctr">
            <a:normAutofit/>
          </a:bodyPr>
          <a:lstStyle/>
          <a:p>
            <a:r>
              <a:rPr lang="en-US" sz="1600" dirty="0"/>
              <a:t>Fine tuning discusses what combination of the physical constants in our universe would create conditions allowing intelligent life in any form to evolve, and how probable it is that the constants will have these values if the process to select them is a random event in the Big Bang</a:t>
            </a:r>
          </a:p>
          <a:p>
            <a:r>
              <a:rPr lang="en-US" sz="1600" dirty="0"/>
              <a:t>Usually, commentators focus on the issue of conditions that permit </a:t>
            </a:r>
            <a:r>
              <a:rPr lang="en-US" sz="1600" i="1" dirty="0"/>
              <a:t>matter to form</a:t>
            </a:r>
            <a:r>
              <a:rPr lang="en-US" sz="1600" dirty="0"/>
              <a:t>, </a:t>
            </a:r>
            <a:r>
              <a:rPr lang="en-US" sz="1600" i="1" dirty="0"/>
              <a:t>chemistry to exist</a:t>
            </a:r>
            <a:r>
              <a:rPr lang="en-US" sz="1600" dirty="0"/>
              <a:t>, and </a:t>
            </a:r>
            <a:r>
              <a:rPr lang="en-US" sz="1600" i="1" dirty="0"/>
              <a:t>third generation stars to have long lives (</a:t>
            </a:r>
            <a:r>
              <a:rPr lang="en-US" sz="1600" dirty="0"/>
              <a:t>so that elements heavier than helium could form)</a:t>
            </a:r>
          </a:p>
          <a:p>
            <a:r>
              <a:rPr lang="en-US" sz="1600" dirty="0"/>
              <a:t>Note what a high bar the above criteria establishes; intelligent life that is very different from ours could evolve in other conditions, (e.g., silicon based instead of carbon based), but such alternative life forms would still require matter, chemistry, and third generation long-lived stars</a:t>
            </a:r>
          </a:p>
          <a:p>
            <a:r>
              <a:rPr lang="en-US" sz="1600" dirty="0"/>
              <a:t>A related set of ideas is how probable life on a planet like Earth is given things like cosmic hazards (this is the “Rare Earth Hypothesis” of Ward and Brownlee), how probable complex life is, and whether evolution alone could produce human-level intelligent beings</a:t>
            </a:r>
          </a:p>
          <a:p>
            <a:pPr lvl="1"/>
            <a:r>
              <a:rPr lang="en-US" sz="1600" dirty="0"/>
              <a:t>But those questions are not part of the fine-tuning debate</a:t>
            </a:r>
          </a:p>
        </p:txBody>
      </p:sp>
      <p:sp>
        <p:nvSpPr>
          <p:cNvPr id="4" name="Slide Number Placeholder 3">
            <a:extLst>
              <a:ext uri="{FF2B5EF4-FFF2-40B4-BE49-F238E27FC236}">
                <a16:creationId xmlns:a16="http://schemas.microsoft.com/office/drawing/2014/main" id="{D6B67BCA-9555-4930-9418-8577C3FDAB24}"/>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5</a:t>
            </a:fld>
            <a:endParaRPr lang="en-US" sz="1000"/>
          </a:p>
        </p:txBody>
      </p:sp>
    </p:spTree>
    <p:extLst>
      <p:ext uri="{BB962C8B-B14F-4D97-AF65-F5344CB8AC3E}">
        <p14:creationId xmlns:p14="http://schemas.microsoft.com/office/powerpoint/2010/main" val="4267861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08E89D5E-1885-4160-AC77-CC471DD1D0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9121E7-1ABE-4E65-AC9D-E909E82AB036}"/>
              </a:ext>
            </a:extLst>
          </p:cNvPr>
          <p:cNvSpPr>
            <a:spLocks noGrp="1"/>
          </p:cNvSpPr>
          <p:nvPr>
            <p:ph type="title"/>
          </p:nvPr>
        </p:nvSpPr>
        <p:spPr>
          <a:xfrm>
            <a:off x="943277" y="712269"/>
            <a:ext cx="3370998" cy="5502264"/>
          </a:xfrm>
        </p:spPr>
        <p:txBody>
          <a:bodyPr>
            <a:normAutofit/>
          </a:bodyPr>
          <a:lstStyle/>
          <a:p>
            <a:r>
              <a:rPr lang="en-US" sz="2400" dirty="0">
                <a:solidFill>
                  <a:srgbClr val="FFFFFF"/>
                </a:solidFill>
              </a:rPr>
              <a:t>In the beginning, God said, “Let there be fine tuning,”  and there was life.</a:t>
            </a:r>
          </a:p>
        </p:txBody>
      </p:sp>
      <p:cxnSp>
        <p:nvCxnSpPr>
          <p:cNvPr id="28" name="Straight Connector 27">
            <a:extLst>
              <a:ext uri="{FF2B5EF4-FFF2-40B4-BE49-F238E27FC236}">
                <a16:creationId xmlns:a16="http://schemas.microsoft.com/office/drawing/2014/main" id="{550D2BD1-98F9-412D-905B-3A843EF4078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585216"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34C9CFE3-ADF5-49E1-92C0-115AA0F5CD5F}"/>
              </a:ext>
            </a:extLst>
          </p:cNvPr>
          <p:cNvSpPr>
            <a:spLocks noGrp="1"/>
          </p:cNvSpPr>
          <p:nvPr>
            <p:ph type="sldNum" sz="quarter" idx="12"/>
          </p:nvPr>
        </p:nvSpPr>
        <p:spPr>
          <a:xfrm>
            <a:off x="8610600" y="6356350"/>
            <a:ext cx="2743200" cy="365125"/>
          </a:xfrm>
        </p:spPr>
        <p:txBody>
          <a:bodyPr>
            <a:normAutofit/>
          </a:bodyPr>
          <a:lstStyle/>
          <a:p>
            <a:pPr>
              <a:spcAft>
                <a:spcPts val="600"/>
              </a:spcAft>
            </a:pPr>
            <a:fld id="{1840B351-084E-415A-AE48-C2C6C8DB746F}" type="slidenum">
              <a:rPr lang="en-US">
                <a:solidFill>
                  <a:schemeClr val="tx1">
                    <a:lumMod val="75000"/>
                    <a:lumOff val="25000"/>
                    <a:alpha val="70000"/>
                  </a:schemeClr>
                </a:solidFill>
              </a:rPr>
              <a:pPr>
                <a:spcAft>
                  <a:spcPts val="600"/>
                </a:spcAft>
              </a:pPr>
              <a:t>6</a:t>
            </a:fld>
            <a:endParaRPr lang="en-US">
              <a:solidFill>
                <a:schemeClr val="tx1">
                  <a:lumMod val="75000"/>
                  <a:lumOff val="25000"/>
                  <a:alpha val="70000"/>
                </a:schemeClr>
              </a:solidFill>
            </a:endParaRPr>
          </a:p>
        </p:txBody>
      </p:sp>
      <p:graphicFrame>
        <p:nvGraphicFramePr>
          <p:cNvPr id="22" name="Content Placeholder 2">
            <a:extLst>
              <a:ext uri="{FF2B5EF4-FFF2-40B4-BE49-F238E27FC236}">
                <a16:creationId xmlns:a16="http://schemas.microsoft.com/office/drawing/2014/main" id="{CC4C4D9D-E14C-4033-A24D-8546BC62482F}"/>
              </a:ext>
            </a:extLst>
          </p:cNvPr>
          <p:cNvGraphicFramePr>
            <a:graphicFrameLocks noGrp="1"/>
          </p:cNvGraphicFramePr>
          <p:nvPr>
            <p:ph idx="1"/>
            <p:extLst>
              <p:ext uri="{D42A27DB-BD31-4B8C-83A1-F6EECF244321}">
                <p14:modId xmlns:p14="http://schemas.microsoft.com/office/powerpoint/2010/main" val="2090380635"/>
              </p:ext>
            </p:extLst>
          </p:nvPr>
        </p:nvGraphicFramePr>
        <p:xfrm>
          <a:off x="5280025" y="642938"/>
          <a:ext cx="6269038" cy="5572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6899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E57A3F2-3497-430E-BCD2-151E9B5748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6">
            <a:extLst>
              <a:ext uri="{FF2B5EF4-FFF2-40B4-BE49-F238E27FC236}">
                <a16:creationId xmlns:a16="http://schemas.microsoft.com/office/drawing/2014/main" id="{88B1F424-0E60-4F04-AFC7-00E1F21101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521144" y="911116"/>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5" name="Freeform 7">
            <a:extLst>
              <a:ext uri="{FF2B5EF4-FFF2-40B4-BE49-F238E27FC236}">
                <a16:creationId xmlns:a16="http://schemas.microsoft.com/office/drawing/2014/main" id="{6B509DD1-7F4E-4C4D-9B18-626473A5F7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a:off x="800164" y="643467"/>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Rectangle 8">
            <a:extLst>
              <a:ext uri="{FF2B5EF4-FFF2-40B4-BE49-F238E27FC236}">
                <a16:creationId xmlns:a16="http://schemas.microsoft.com/office/drawing/2014/main" id="{BB89D3BB-9A77-48E3-8C98-9A0A1DD4F7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95529" y="644382"/>
            <a:ext cx="3856024"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BDE93C85-736B-40BD-9104-2689EE7F9F5A}"/>
              </a:ext>
            </a:extLst>
          </p:cNvPr>
          <p:cNvSpPr>
            <a:spLocks noGrp="1"/>
          </p:cNvSpPr>
          <p:nvPr>
            <p:ph type="title"/>
          </p:nvPr>
        </p:nvSpPr>
        <p:spPr>
          <a:xfrm>
            <a:off x="1322754" y="1522820"/>
            <a:ext cx="2748041" cy="3601914"/>
          </a:xfrm>
        </p:spPr>
        <p:txBody>
          <a:bodyPr anchor="ctr">
            <a:normAutofit/>
          </a:bodyPr>
          <a:lstStyle/>
          <a:p>
            <a:r>
              <a:rPr lang="en-US" sz="2400" dirty="0">
                <a:solidFill>
                  <a:srgbClr val="FFFFFF"/>
                </a:solidFill>
              </a:rPr>
              <a:t>Since Robert Dickey coined the phrase and suggested cosmological implications,  fine tuning has attracted more and more serious scientific interest</a:t>
            </a:r>
          </a:p>
        </p:txBody>
      </p:sp>
      <p:sp>
        <p:nvSpPr>
          <p:cNvPr id="4" name="Slide Number Placeholder 3">
            <a:extLst>
              <a:ext uri="{FF2B5EF4-FFF2-40B4-BE49-F238E27FC236}">
                <a16:creationId xmlns:a16="http://schemas.microsoft.com/office/drawing/2014/main" id="{D5BF308F-9F9A-4D10-8349-D7B97D277254}"/>
              </a:ext>
            </a:extLst>
          </p:cNvPr>
          <p:cNvSpPr>
            <a:spLocks noGrp="1"/>
          </p:cNvSpPr>
          <p:nvPr>
            <p:ph type="sldNum" sz="quarter" idx="12"/>
          </p:nvPr>
        </p:nvSpPr>
        <p:spPr>
          <a:xfrm>
            <a:off x="10546795" y="6383066"/>
            <a:ext cx="682311" cy="315931"/>
          </a:xfrm>
        </p:spPr>
        <p:txBody>
          <a:bodyPr>
            <a:normAutofit/>
          </a:bodyPr>
          <a:lstStyle/>
          <a:p>
            <a:pPr>
              <a:spcAft>
                <a:spcPts val="600"/>
              </a:spcAft>
            </a:pPr>
            <a:fld id="{1840B351-084E-415A-AE48-C2C6C8DB746F}" type="slidenum">
              <a:rPr lang="en-US"/>
              <a:pPr>
                <a:spcAft>
                  <a:spcPts val="600"/>
                </a:spcAft>
              </a:pPr>
              <a:t>7</a:t>
            </a:fld>
            <a:endParaRPr lang="en-US"/>
          </a:p>
        </p:txBody>
      </p:sp>
      <p:graphicFrame>
        <p:nvGraphicFramePr>
          <p:cNvPr id="7" name="Content Placeholder 6">
            <a:extLst>
              <a:ext uri="{FF2B5EF4-FFF2-40B4-BE49-F238E27FC236}">
                <a16:creationId xmlns:a16="http://schemas.microsoft.com/office/drawing/2014/main" id="{1E048A42-59E7-49FE-BB76-503714F483D4}"/>
              </a:ext>
            </a:extLst>
          </p:cNvPr>
          <p:cNvGraphicFramePr>
            <a:graphicFrameLocks noGrp="1"/>
          </p:cNvGraphicFramePr>
          <p:nvPr>
            <p:ph idx="1"/>
            <p:extLst>
              <p:ext uri="{D42A27DB-BD31-4B8C-83A1-F6EECF244321}">
                <p14:modId xmlns:p14="http://schemas.microsoft.com/office/powerpoint/2010/main" val="1161201497"/>
              </p:ext>
            </p:extLst>
          </p:nvPr>
        </p:nvGraphicFramePr>
        <p:xfrm>
          <a:off x="5042848" y="643467"/>
          <a:ext cx="6489510" cy="52525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896903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EA585EE-0D36-4A68-B496-9B185C7EEF26}"/>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Calculations, proofs, laws, and constants</a:t>
            </a:r>
          </a:p>
        </p:txBody>
      </p:sp>
      <p:sp>
        <p:nvSpPr>
          <p:cNvPr id="3" name="Content Placeholder 2">
            <a:extLst>
              <a:ext uri="{FF2B5EF4-FFF2-40B4-BE49-F238E27FC236}">
                <a16:creationId xmlns:a16="http://schemas.microsoft.com/office/drawing/2014/main" id="{391A08D0-29F6-49DF-82D1-239CFC0CE5B2}"/>
              </a:ext>
            </a:extLst>
          </p:cNvPr>
          <p:cNvSpPr>
            <a:spLocks noGrp="1"/>
          </p:cNvSpPr>
          <p:nvPr>
            <p:ph idx="1"/>
          </p:nvPr>
        </p:nvSpPr>
        <p:spPr>
          <a:xfrm>
            <a:off x="4978708" y="885651"/>
            <a:ext cx="6525220" cy="4616849"/>
          </a:xfrm>
        </p:spPr>
        <p:txBody>
          <a:bodyPr anchor="ctr">
            <a:normAutofit/>
          </a:bodyPr>
          <a:lstStyle/>
          <a:p>
            <a:pPr>
              <a:spcBef>
                <a:spcPts val="300"/>
              </a:spcBef>
              <a:spcAft>
                <a:spcPts val="300"/>
              </a:spcAft>
            </a:pPr>
            <a:r>
              <a:rPr lang="en-US" sz="1600" dirty="0"/>
              <a:t>An example of a calculation would be: 1 + 2 = 3</a:t>
            </a:r>
          </a:p>
          <a:p>
            <a:pPr lvl="1">
              <a:spcBef>
                <a:spcPts val="300"/>
              </a:spcBef>
              <a:spcAft>
                <a:spcPts val="300"/>
              </a:spcAft>
            </a:pPr>
            <a:r>
              <a:rPr lang="en-US" sz="1600" dirty="0"/>
              <a:t>This statement is presumed true in all possible universes </a:t>
            </a:r>
          </a:p>
          <a:p>
            <a:pPr>
              <a:spcBef>
                <a:spcPts val="300"/>
              </a:spcBef>
              <a:spcAft>
                <a:spcPts val="300"/>
              </a:spcAft>
            </a:pPr>
            <a:r>
              <a:rPr lang="en-US" sz="1600" dirty="0"/>
              <a:t>A example of a mathematical proof would be: area of a circle = pi x radius^</a:t>
            </a:r>
          </a:p>
          <a:p>
            <a:pPr lvl="1">
              <a:spcBef>
                <a:spcPts val="300"/>
              </a:spcBef>
              <a:spcAft>
                <a:spcPts val="300"/>
              </a:spcAft>
            </a:pPr>
            <a:r>
              <a:rPr lang="en-US" sz="1600" dirty="0"/>
              <a:t>Mathematical proofs start with axioms that are given as true and the conclusion is logically proved to be necessarily true given the axioms</a:t>
            </a:r>
          </a:p>
          <a:p>
            <a:pPr lvl="1">
              <a:spcBef>
                <a:spcPts val="300"/>
              </a:spcBef>
              <a:spcAft>
                <a:spcPts val="300"/>
              </a:spcAft>
            </a:pPr>
            <a:r>
              <a:rPr lang="en-US" sz="1600" dirty="0"/>
              <a:t>Proofs are not part of the fine-tuning debate as their logic would be true in all universes given the same set of axioms</a:t>
            </a:r>
          </a:p>
          <a:p>
            <a:pPr>
              <a:spcBef>
                <a:spcPts val="300"/>
              </a:spcBef>
              <a:spcAft>
                <a:spcPts val="300"/>
              </a:spcAft>
            </a:pPr>
            <a:r>
              <a:rPr lang="en-US" sz="1600" dirty="0"/>
              <a:t>An example of a physical law would be: E = mc^2</a:t>
            </a:r>
          </a:p>
          <a:p>
            <a:pPr lvl="1">
              <a:spcBef>
                <a:spcPts val="300"/>
              </a:spcBef>
              <a:spcAft>
                <a:spcPts val="300"/>
              </a:spcAft>
            </a:pPr>
            <a:r>
              <a:rPr lang="en-US" sz="1600" dirty="0"/>
              <a:t>There may be universes where E = mc^3, but in this one we know that it is the speed of light squared and not cubed</a:t>
            </a:r>
          </a:p>
          <a:p>
            <a:pPr lvl="1">
              <a:spcBef>
                <a:spcPts val="300"/>
              </a:spcBef>
              <a:spcAft>
                <a:spcPts val="300"/>
              </a:spcAft>
            </a:pPr>
            <a:r>
              <a:rPr lang="en-US" sz="1600" dirty="0"/>
              <a:t>These other universes are part of the multiverse discussion which comes later</a:t>
            </a:r>
          </a:p>
          <a:p>
            <a:pPr>
              <a:spcBef>
                <a:spcPts val="300"/>
              </a:spcBef>
              <a:spcAft>
                <a:spcPts val="300"/>
              </a:spcAft>
            </a:pPr>
            <a:r>
              <a:rPr lang="en-US" sz="1600" dirty="0"/>
              <a:t>And that brings us to the constants, which </a:t>
            </a:r>
            <a:r>
              <a:rPr lang="en-US" sz="1600" i="1" dirty="0"/>
              <a:t>are</a:t>
            </a:r>
            <a:r>
              <a:rPr lang="en-US" sz="1600" dirty="0"/>
              <a:t> the subject of the fine-tuning debate …</a:t>
            </a:r>
          </a:p>
        </p:txBody>
      </p:sp>
      <p:sp>
        <p:nvSpPr>
          <p:cNvPr id="4" name="Slide Number Placeholder 3">
            <a:extLst>
              <a:ext uri="{FF2B5EF4-FFF2-40B4-BE49-F238E27FC236}">
                <a16:creationId xmlns:a16="http://schemas.microsoft.com/office/drawing/2014/main" id="{171F4A63-042F-4423-9760-600888F595C3}"/>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8</a:t>
            </a:fld>
            <a:endParaRPr lang="en-US" sz="1000"/>
          </a:p>
        </p:txBody>
      </p:sp>
    </p:spTree>
    <p:extLst>
      <p:ext uri="{BB962C8B-B14F-4D97-AF65-F5344CB8AC3E}">
        <p14:creationId xmlns:p14="http://schemas.microsoft.com/office/powerpoint/2010/main" val="808790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6A1473A6-3F22-483E-8A30-80B9D2B145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A1375E3-3E53-4D75-BAB7-E5929BFCB2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534368" y="563918"/>
            <a:ext cx="4119932" cy="5978614"/>
            <a:chOff x="7513372" y="803186"/>
            <a:chExt cx="4163968" cy="5978614"/>
          </a:xfrm>
        </p:grpSpPr>
        <p:sp>
          <p:nvSpPr>
            <p:cNvPr id="29" name="Freeform 6">
              <a:extLst>
                <a:ext uri="{FF2B5EF4-FFF2-40B4-BE49-F238E27FC236}">
                  <a16:creationId xmlns:a16="http://schemas.microsoft.com/office/drawing/2014/main" id="{0BBEEF67-3DDF-46CF-8CD5-EA5F0E4FB07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 name="Freeform 7">
              <a:extLst>
                <a:ext uri="{FF2B5EF4-FFF2-40B4-BE49-F238E27FC236}">
                  <a16:creationId xmlns:a16="http://schemas.microsoft.com/office/drawing/2014/main" id="{8FAC1C95-F817-487C-B8B2-CF141FBB1C2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1" name="Rectangle 8">
              <a:extLst>
                <a:ext uri="{FF2B5EF4-FFF2-40B4-BE49-F238E27FC236}">
                  <a16:creationId xmlns:a16="http://schemas.microsoft.com/office/drawing/2014/main" id="{C2C5363A-D941-4AA1-8D38-D7E44A1E2E0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6EA585EE-0D36-4A68-B496-9B185C7EEF26}"/>
              </a:ext>
            </a:extLst>
          </p:cNvPr>
          <p:cNvSpPr>
            <a:spLocks noGrp="1"/>
          </p:cNvSpPr>
          <p:nvPr>
            <p:ph type="title"/>
          </p:nvPr>
        </p:nvSpPr>
        <p:spPr>
          <a:xfrm>
            <a:off x="1098468" y="885651"/>
            <a:ext cx="3229803" cy="4624603"/>
          </a:xfrm>
        </p:spPr>
        <p:txBody>
          <a:bodyPr>
            <a:normAutofit/>
          </a:bodyPr>
          <a:lstStyle/>
          <a:p>
            <a:r>
              <a:rPr lang="en-US" sz="2400" dirty="0">
                <a:solidFill>
                  <a:srgbClr val="FFFFFF"/>
                </a:solidFill>
              </a:rPr>
              <a:t>What is a constant?</a:t>
            </a:r>
          </a:p>
        </p:txBody>
      </p:sp>
      <p:sp>
        <p:nvSpPr>
          <p:cNvPr id="3" name="Content Placeholder 2">
            <a:extLst>
              <a:ext uri="{FF2B5EF4-FFF2-40B4-BE49-F238E27FC236}">
                <a16:creationId xmlns:a16="http://schemas.microsoft.com/office/drawing/2014/main" id="{391A08D0-29F6-49DF-82D1-239CFC0CE5B2}"/>
              </a:ext>
            </a:extLst>
          </p:cNvPr>
          <p:cNvSpPr>
            <a:spLocks noGrp="1"/>
          </p:cNvSpPr>
          <p:nvPr>
            <p:ph idx="1"/>
          </p:nvPr>
        </p:nvSpPr>
        <p:spPr>
          <a:xfrm>
            <a:off x="4978708" y="885651"/>
            <a:ext cx="6525220" cy="4616849"/>
          </a:xfrm>
        </p:spPr>
        <p:txBody>
          <a:bodyPr anchor="ctr">
            <a:normAutofit/>
          </a:bodyPr>
          <a:lstStyle/>
          <a:p>
            <a:pPr>
              <a:spcBef>
                <a:spcPts val="300"/>
              </a:spcBef>
              <a:spcAft>
                <a:spcPts val="300"/>
              </a:spcAft>
            </a:pPr>
            <a:r>
              <a:rPr lang="en-US" sz="1600" dirty="0"/>
              <a:t>A constant in physics is a number that must be added “by hand” to an equation to make it conform to experimental outcome or which is a physically measured quantity </a:t>
            </a:r>
          </a:p>
          <a:p>
            <a:pPr>
              <a:spcBef>
                <a:spcPts val="300"/>
              </a:spcBef>
              <a:spcAft>
                <a:spcPts val="300"/>
              </a:spcAft>
            </a:pPr>
            <a:r>
              <a:rPr lang="en-US" sz="1600" dirty="0"/>
              <a:t>Constants are not determined by any fundamental physical law</a:t>
            </a:r>
          </a:p>
          <a:p>
            <a:pPr lvl="1">
              <a:spcBef>
                <a:spcPts val="300"/>
              </a:spcBef>
              <a:spcAft>
                <a:spcPts val="300"/>
              </a:spcAft>
            </a:pPr>
            <a:r>
              <a:rPr lang="en-US" sz="1600" dirty="0"/>
              <a:t>They cannot be derived or calculated from theory </a:t>
            </a:r>
          </a:p>
          <a:p>
            <a:pPr lvl="1">
              <a:spcBef>
                <a:spcPts val="300"/>
              </a:spcBef>
              <a:spcAft>
                <a:spcPts val="300"/>
              </a:spcAft>
            </a:pPr>
            <a:r>
              <a:rPr lang="en-US" sz="1600" dirty="0"/>
              <a:t>They just are what they are</a:t>
            </a:r>
          </a:p>
          <a:p>
            <a:pPr>
              <a:spcBef>
                <a:spcPts val="300"/>
              </a:spcBef>
              <a:spcAft>
                <a:spcPts val="300"/>
              </a:spcAft>
            </a:pPr>
            <a:r>
              <a:rPr lang="en-US" sz="1600" dirty="0"/>
              <a:t>A classic example of added by hand would the Cosmological Constant that Einstein kept adding in and taking out of General Relativity to make it conform to changing observations about the expansion of the universe</a:t>
            </a:r>
          </a:p>
          <a:p>
            <a:pPr>
              <a:spcBef>
                <a:spcPts val="300"/>
              </a:spcBef>
              <a:spcAft>
                <a:spcPts val="300"/>
              </a:spcAft>
            </a:pPr>
            <a:r>
              <a:rPr lang="en-US" sz="1600" dirty="0"/>
              <a:t>In E = mc^2, the physical constant is </a:t>
            </a:r>
            <a:r>
              <a:rPr lang="en-US" sz="1600" i="1" dirty="0"/>
              <a:t>c</a:t>
            </a:r>
            <a:r>
              <a:rPr lang="en-US" sz="1600" dirty="0"/>
              <a:t>, the speed of light in a vacuum</a:t>
            </a:r>
          </a:p>
        </p:txBody>
      </p:sp>
      <p:sp>
        <p:nvSpPr>
          <p:cNvPr id="4" name="Slide Number Placeholder 3">
            <a:extLst>
              <a:ext uri="{FF2B5EF4-FFF2-40B4-BE49-F238E27FC236}">
                <a16:creationId xmlns:a16="http://schemas.microsoft.com/office/drawing/2014/main" id="{171F4A63-042F-4423-9760-600888F595C3}"/>
              </a:ext>
            </a:extLst>
          </p:cNvPr>
          <p:cNvSpPr>
            <a:spLocks noGrp="1"/>
          </p:cNvSpPr>
          <p:nvPr>
            <p:ph type="sldNum" sz="quarter" idx="12"/>
          </p:nvPr>
        </p:nvSpPr>
        <p:spPr>
          <a:xfrm>
            <a:off x="10707624" y="6382512"/>
            <a:ext cx="685800" cy="320040"/>
          </a:xfrm>
        </p:spPr>
        <p:txBody>
          <a:bodyPr>
            <a:normAutofit/>
          </a:bodyPr>
          <a:lstStyle/>
          <a:p>
            <a:pPr>
              <a:spcAft>
                <a:spcPts val="600"/>
              </a:spcAft>
            </a:pPr>
            <a:fld id="{1840B351-084E-415A-AE48-C2C6C8DB746F}" type="slidenum">
              <a:rPr lang="en-US" sz="1000"/>
              <a:pPr>
                <a:spcAft>
                  <a:spcPts val="600"/>
                </a:spcAft>
              </a:pPr>
              <a:t>9</a:t>
            </a:fld>
            <a:endParaRPr lang="en-US" sz="1000"/>
          </a:p>
        </p:txBody>
      </p:sp>
    </p:spTree>
    <p:extLst>
      <p:ext uri="{BB962C8B-B14F-4D97-AF65-F5344CB8AC3E}">
        <p14:creationId xmlns:p14="http://schemas.microsoft.com/office/powerpoint/2010/main" val="1473306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3723f11-7ba0-499f-8754-7089fee1faaf"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011A3F97CFF8E4A9B862BE81DB76908" ma:contentTypeVersion="19" ma:contentTypeDescription="Create a new document." ma:contentTypeScope="" ma:versionID="3a4cd0b9dd5b4f5bc1ab16a1bcbd9037">
  <xsd:schema xmlns:xsd="http://www.w3.org/2001/XMLSchema" xmlns:xs="http://www.w3.org/2001/XMLSchema" xmlns:p="http://schemas.microsoft.com/office/2006/metadata/properties" xmlns:ns3="83723f11-7ba0-499f-8754-7089fee1faaf" xmlns:ns4="68d2eeb8-0f55-4bcb-90ac-4a8a088b25c0" targetNamespace="http://schemas.microsoft.com/office/2006/metadata/properties" ma:root="true" ma:fieldsID="3040f7bfc495296a16062e06983b4263" ns3:_="" ns4:_="">
    <xsd:import namespace="83723f11-7ba0-499f-8754-7089fee1faaf"/>
    <xsd:import namespace="68d2eeb8-0f55-4bcb-90ac-4a8a088b25c0"/>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LengthInSeconds" minOccurs="0"/>
                <xsd:element ref="ns3:MediaServiceObjectDetectorVersion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_activity" minOccurs="0"/>
                <xsd:element ref="ns3:MediaServiceSearchProperties" minOccurs="0"/>
                <xsd:element ref="ns3:MediaServiceSystemTag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3723f11-7ba0-499f-8754-7089fee1faa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AutoTags" ma:index="18" nillable="true" ma:displayName="Tags" ma:internalName="MediaServiceAutoTags"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SystemTags" ma:index="25" nillable="true" ma:displayName="MediaServiceSystemTags" ma:hidden="true" ma:internalName="MediaServiceSystemTag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8d2eeb8-0f55-4bcb-90ac-4a8a088b25c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FAE953-1834-4706-BB44-24E3356DD5E4}">
  <ds:schemaRefs>
    <ds:schemaRef ds:uri="http://schemas.microsoft.com/office/2006/documentManagement/types"/>
    <ds:schemaRef ds:uri="http://www.w3.org/XML/1998/namespace"/>
    <ds:schemaRef ds:uri="68d2eeb8-0f55-4bcb-90ac-4a8a088b25c0"/>
    <ds:schemaRef ds:uri="http://purl.org/dc/terms/"/>
    <ds:schemaRef ds:uri="http://purl.org/dc/elements/1.1/"/>
    <ds:schemaRef ds:uri="http://schemas.microsoft.com/office/infopath/2007/PartnerControls"/>
    <ds:schemaRef ds:uri="http://purl.org/dc/dcmitype/"/>
    <ds:schemaRef ds:uri="http://schemas.openxmlformats.org/package/2006/metadata/core-properties"/>
    <ds:schemaRef ds:uri="83723f11-7ba0-499f-8754-7089fee1faaf"/>
    <ds:schemaRef ds:uri="http://schemas.microsoft.com/office/2006/metadata/properties"/>
  </ds:schemaRefs>
</ds:datastoreItem>
</file>

<file path=customXml/itemProps2.xml><?xml version="1.0" encoding="utf-8"?>
<ds:datastoreItem xmlns:ds="http://schemas.openxmlformats.org/officeDocument/2006/customXml" ds:itemID="{32060D0C-0DD0-41D8-8774-62186C307C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3723f11-7ba0-499f-8754-7089fee1faaf"/>
    <ds:schemaRef ds:uri="68d2eeb8-0f55-4bcb-90ac-4a8a088b25c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85EE49C-198C-4E3F-9268-9CE5E7DD31D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8994</TotalTime>
  <Words>7309</Words>
  <Application>Microsoft Office PowerPoint</Application>
  <PresentationFormat>Widescreen</PresentationFormat>
  <Paragraphs>432</Paragraphs>
  <Slides>49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Calibri Light</vt:lpstr>
      <vt:lpstr>ff-more-web-pro</vt:lpstr>
      <vt:lpstr>Roboto</vt:lpstr>
      <vt:lpstr>Office Theme</vt:lpstr>
      <vt:lpstr>Fine Tuning and Christian Faith   Review and Observations by David Seuss  February 2021</vt:lpstr>
      <vt:lpstr>Rational arguments for the existence of God that do not depend on scriptural inerrancy or personal revelation</vt:lpstr>
      <vt:lpstr>Discussion questions to keep in mind during the presentation</vt:lpstr>
      <vt:lpstr>The reason we care about fine tuning, as expressed by that most modern of American philosophers: Brandi Carlile</vt:lpstr>
      <vt:lpstr>What fine tuning is and is not</vt:lpstr>
      <vt:lpstr>In the beginning, God said, “Let there be fine tuning,”  and there was life.</vt:lpstr>
      <vt:lpstr>Since Robert Dickey coined the phrase and suggested cosmological implications,  fine tuning has attracted more and more serious scientific interest</vt:lpstr>
      <vt:lpstr>Calculations, proofs, laws, and constants</vt:lpstr>
      <vt:lpstr>What is a constant?</vt:lpstr>
      <vt:lpstr>Some of the physical constants of the universe</vt:lpstr>
      <vt:lpstr>The core proposition, Part I</vt:lpstr>
      <vt:lpstr>What happens when you move outside the life permitting range of the constants?</vt:lpstr>
      <vt:lpstr>Example of how just a few constants can shape the universe (and how fined tuned they are)</vt:lpstr>
      <vt:lpstr>Naturalness</vt:lpstr>
      <vt:lpstr>The natural range of constants impacts the probabilities</vt:lpstr>
      <vt:lpstr>Most physicists agree that the values of the constants in our universe are finely tuned</vt:lpstr>
      <vt:lpstr>How big is 10^10^123 (and therefore how small is 1 divided by that number)?  </vt:lpstr>
      <vt:lpstr>Theologians too  have much to say on fine tuning</vt:lpstr>
      <vt:lpstr>The core proposition, Part II</vt:lpstr>
      <vt:lpstr>The impact of the fine-tuning argument has been profound</vt:lpstr>
      <vt:lpstr>Antony Flew</vt:lpstr>
      <vt:lpstr>Influence of The Presumption of Atheism was enormous</vt:lpstr>
      <vt:lpstr>But then between 1999 and 2004, Flew changed his mind and became a believer in God</vt:lpstr>
      <vt:lpstr>A maelstrom of criticism erupts from the atheist community</vt:lpstr>
      <vt:lpstr>Flew responds</vt:lpstr>
      <vt:lpstr>Christian apologists rally to Flew’s support</vt:lpstr>
      <vt:lpstr>Antony Flew: rest in peace</vt:lpstr>
      <vt:lpstr>Three arguments against fine tuning</vt:lpstr>
      <vt:lpstr>Victor Stenger attacks fine tuning</vt:lpstr>
      <vt:lpstr>The Fallacy of Fine Tuning</vt:lpstr>
      <vt:lpstr>Stenger runs his MonkeyGod simulations and produces the famous “Wedge” </vt:lpstr>
      <vt:lpstr>Stenger concludes that between 13% and 37% of randomly selected values for the physical constants will produce life-sustaining universes based on stellar lifetimes as the criteria – calculations fatal to fine tuning if the reasoning is well -founded</vt:lpstr>
      <vt:lpstr>Enter Luke Barnes, the game changer</vt:lpstr>
      <vt:lpstr>Barnes writes that Stenger got most of the science wrong in both his book and the MonkeyGod simulation.    “Of all the ways that the laws of nature, constants of physics and initial conditions of the universe could have been, only a very small subset permits the existence of intelligent life” </vt:lpstr>
      <vt:lpstr>Explanation of the life-permitting conditions Barnes modeled in the previous slide</vt:lpstr>
      <vt:lpstr>Stenger issued a 12-page rebuttal to Barnes, sort of</vt:lpstr>
      <vt:lpstr>Dreams of a final theory</vt:lpstr>
      <vt:lpstr>Stanford Encyclopedia of Philosophy’s on the theory of everything</vt:lpstr>
      <vt:lpstr>PowerPoint Presentation</vt:lpstr>
      <vt:lpstr>PowerPoint Presentation</vt:lpstr>
      <vt:lpstr>Physicist Bernard Carr’s summary of the Fine-Tuning debate</vt:lpstr>
      <vt:lpstr>Flew discounted the multiverse as merely shifting the problem up one level</vt:lpstr>
      <vt:lpstr>We will leave the multiverse to another discussion, but a few quick observations</vt:lpstr>
      <vt:lpstr>The most distressing statement by a physicist I have read</vt:lpstr>
      <vt:lpstr>Interesting aside</vt:lpstr>
      <vt:lpstr>Summarizing </vt:lpstr>
      <vt:lpstr>Maybe we should let our modern philosopher, Brandi Carlile, have the very last say</vt:lpstr>
      <vt:lpstr>Discussion questions</vt:lpstr>
      <vt:lpstr>Recommended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Fine Tuning and Christian Faith   Review and Observations by David Seuss</dc:title>
  <dc:creator>David Seuss</dc:creator>
  <cp:lastModifiedBy>David Seuss</cp:lastModifiedBy>
  <cp:revision>171</cp:revision>
  <dcterms:created xsi:type="dcterms:W3CDTF">2021-02-09T08:06:56Z</dcterms:created>
  <dcterms:modified xsi:type="dcterms:W3CDTF">2025-06-01T21:48:14Z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0x0101002011A3F97CFF8E4A9B862BE81DB76908</vt:lpwstr>
  </property>
</Properties>
</file>